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  <p:guideLst>
        <p:guide orient="horz" pos="1616"/>
        <p:guide pos="28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AECAE2AF-E5EF-470A-BCC0-A8CC301B771A}" type="datetime1">
              <a:t>2026-01-18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6B2E9756-DFE4-46DA-B1A3-CB48A261DF67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16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DF583-7154-D283-116D-3DA8FC338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FDC585-90AE-09E7-204E-42203BC713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B61C8-08CD-D31D-E23B-D22465FA1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81887-EBDC-0B44-37B6-9132CDF8FB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57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6.png"  /><Relationship Id="rId7" Type="http://schemas.openxmlformats.org/officeDocument/2006/relationships/image" Target="../media/image2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10" Type="http://schemas.openxmlformats.org/officeDocument/2006/relationships/image" Target="../media/image34.png"  /><Relationship Id="rId11" Type="http://schemas.openxmlformats.org/officeDocument/2006/relationships/image" Target="../media/image35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Relationship Id="rId8" Type="http://schemas.openxmlformats.org/officeDocument/2006/relationships/image" Target="../media/image32.png"  /><Relationship Id="rId9" Type="http://schemas.openxmlformats.org/officeDocument/2006/relationships/image" Target="../media/image3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6.png"  /><Relationship Id="rId4" Type="http://schemas.openxmlformats.org/officeDocument/2006/relationships/video" Target="../media/unknown1.mp4"  /><Relationship Id="rId5" Type="http://schemas.microsoft.com/office/2007/relationships/media" Target="../media/unknown1.mp4"  /><Relationship Id="rId6" Type="http://schemas.openxmlformats.org/officeDocument/2006/relationships/image" Target="../media/image3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000125"/>
            <a:ext cx="800100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0"/>
              </a:lnSpc>
              <a:buNone/>
            </a:pPr>
            <a:r>
              <a:rPr lang="en-US" sz="8291" b="1" kern="0" spc="-3" dirty="0">
                <a:solidFill>
                  <a:srgbClr val="2B2B2B"/>
                </a:solidFill>
              </a:rPr>
              <a:t>Diary</a:t>
            </a:r>
            <a:endParaRPr lang="en-US" sz="8291" dirty="0"/>
          </a:p>
        </p:txBody>
      </p:sp>
      <p:sp>
        <p:nvSpPr>
          <p:cNvPr id="4" name="Text 1"/>
          <p:cNvSpPr/>
          <p:nvPr/>
        </p:nvSpPr>
        <p:spPr>
          <a:xfrm>
            <a:off x="571500" y="2286000"/>
            <a:ext cx="4701480" cy="28975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ja-JP" altLang="en-US" b="1" kern="0" spc="1">
                <a:solidFill>
                  <a:srgbClr val="0052CC"/>
                </a:solidFill>
                <a:ea typeface="游ゴシック"/>
              </a:rPr>
              <a:t>ファンコミュニティ</a:t>
            </a:r>
            <a:r>
              <a:rPr lang="en-US" b="1" kern="0" spc="1" dirty="0">
                <a:solidFill>
                  <a:srgbClr val="0052CC"/>
                </a:solidFill>
              </a:rPr>
              <a:t> &amp; </a:t>
            </a:r>
            <a:r>
              <a:rPr lang="en-US" b="1" kern="0" spc="1" dirty="0" err="1">
                <a:solidFill>
                  <a:srgbClr val="0052CC"/>
                </a:solidFill>
              </a:rPr>
              <a:t>コメント</a:t>
            </a:r>
            <a:r>
              <a:rPr lang="en-US" b="1" kern="0" spc="1" dirty="0">
                <a:solidFill>
                  <a:srgbClr val="0052CC"/>
                </a:solidFill>
              </a:rPr>
              <a:t> </a:t>
            </a:r>
            <a:r>
              <a:rPr lang="en-US" b="1" kern="0" spc="1" dirty="0" err="1">
                <a:solidFill>
                  <a:srgbClr val="0052CC"/>
                </a:solidFill>
              </a:rPr>
              <a:t>Webサービス</a:t>
            </a:r>
            <a:endParaRPr lang="en-US" dirty="0" err="1"/>
          </a:p>
        </p:txBody>
      </p:sp>
      <p:sp>
        <p:nvSpPr>
          <p:cNvPr id="5" name="Shape 2"/>
          <p:cNvSpPr/>
          <p:nvPr/>
        </p:nvSpPr>
        <p:spPr>
          <a:xfrm>
            <a:off x="5593361" y="3736181"/>
            <a:ext cx="2979139" cy="83581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8529638" y="3736181"/>
            <a:ext cx="42863" cy="835819"/>
          </a:xfrm>
          <a:prstGeom prst="rect">
            <a:avLst/>
          </a:prstGeom>
          <a:solidFill>
            <a:srgbClr val="2B2B2B"/>
          </a:solidFill>
          <a:ln/>
        </p:spPr>
      </p:sp>
      <p:sp>
        <p:nvSpPr>
          <p:cNvPr id="7" name="Text 4"/>
          <p:cNvSpPr/>
          <p:nvPr/>
        </p:nvSpPr>
        <p:spPr>
          <a:xfrm>
            <a:off x="5686425" y="3736181"/>
            <a:ext cx="2671762" cy="273844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r">
              <a:lnSpc>
                <a:spcPts val="2200"/>
              </a:lnSpc>
              <a:buNone/>
              <a:defRPr/>
            </a:pPr>
            <a:r>
              <a:rPr lang="en-US" sz="1600" b="1">
                <a:solidFill>
                  <a:srgbClr val="2b2b2b"/>
                </a:solidFill>
              </a:rPr>
              <a:t>キム・</a:t>
            </a:r>
            <a:r>
              <a:rPr lang="ja-JP" altLang="en-US" sz="1600" b="1">
                <a:solidFill>
                  <a:srgbClr val="2b2b2b"/>
                </a:solidFill>
                <a:ea typeface="Yu Gothic"/>
              </a:rPr>
              <a:t>ソンビン</a:t>
            </a:r>
            <a:r>
              <a:rPr lang="en-US" sz="1600" b="1">
                <a:solidFill>
                  <a:srgbClr val="2b2b2b"/>
                </a:solidFill>
              </a:rPr>
              <a:t> (Kim Seon</a:t>
            </a:r>
            <a:r>
              <a:rPr lang="en-US" altLang="ko-KR" sz="1600" b="1">
                <a:solidFill>
                  <a:srgbClr val="2b2b2b"/>
                </a:solidFill>
              </a:rPr>
              <a:t>b</a:t>
            </a:r>
            <a:r>
              <a:rPr lang="en-US" sz="1600" b="1">
                <a:solidFill>
                  <a:srgbClr val="2b2b2b"/>
                </a:solidFill>
              </a:rPr>
              <a:t>in)</a:t>
            </a:r>
            <a:endParaRPr lang="en-US" sz="1600" b="1">
              <a:solidFill>
                <a:srgbClr val="2b2b2b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5636223" y="4139803"/>
            <a:ext cx="2721964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050" dirty="0">
                <a:solidFill>
                  <a:srgbClr val="555555"/>
                </a:solidFill>
              </a:rPr>
              <a:t>個人プロジェクト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5636223" y="4382691"/>
            <a:ext cx="2721964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942" dirty="0">
                <a:solidFill>
                  <a:srgbClr val="666666"/>
                </a:solidFill>
              </a:rPr>
              <a:t>開発期間: 2週間</a:t>
            </a:r>
            <a:endParaRPr lang="en-US" sz="942" dirty="0"/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83760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237655"/>
            <a:ext cx="8001000" cy="28575"/>
          </a:xfrm>
          <a:prstGeom prst="rect">
            <a:avLst/>
          </a:prstGeom>
          <a:solidFill>
            <a:srgbClr val="2B2B2B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1771678" cy="66615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294" b="1" kern="0" spc="-2" dirty="0">
                <a:solidFill>
                  <a:srgbClr val="2B2B2B"/>
                </a:solidFill>
              </a:rPr>
              <a:t>デモ映像</a:t>
            </a:r>
            <a:endParaRPr lang="en-US" sz="3294" dirty="0"/>
          </a:p>
        </p:txBody>
      </p:sp>
      <p:sp>
        <p:nvSpPr>
          <p:cNvPr id="6" name="Text 3"/>
          <p:cNvSpPr/>
          <p:nvPr/>
        </p:nvSpPr>
        <p:spPr>
          <a:xfrm>
            <a:off x="8376353" y="860822"/>
            <a:ext cx="186621" cy="196453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l">
              <a:lnSpc>
                <a:spcPts val="1600"/>
              </a:lnSpc>
              <a:buNone/>
              <a:defRPr/>
            </a:pPr>
            <a:r>
              <a:rPr lang="en-US" sz="1193" b="1">
                <a:solidFill>
                  <a:srgbClr val="e63946"/>
                </a:solidFill>
              </a:rPr>
              <a:t>0</a:t>
            </a:r>
            <a:r>
              <a:rPr lang="en-US" altLang="ko-KR" sz="1193" b="1">
                <a:solidFill>
                  <a:srgbClr val="e63946"/>
                </a:solidFill>
              </a:rPr>
              <a:t>9</a:t>
            </a:r>
            <a:endParaRPr lang="en-US" altLang="ko-KR" sz="1193" b="1">
              <a:solidFill>
                <a:srgbClr val="e63946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92956" y="1551087"/>
            <a:ext cx="16746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E63946"/>
                </a:solidFill>
              </a:rPr>
              <a:t>01</a:t>
            </a:r>
            <a:endParaRPr lang="en-US" sz="987" dirty="0"/>
          </a:p>
        </p:txBody>
      </p:sp>
      <p:sp>
        <p:nvSpPr>
          <p:cNvPr id="8" name="Text 5"/>
          <p:cNvSpPr/>
          <p:nvPr/>
        </p:nvSpPr>
        <p:spPr>
          <a:xfrm>
            <a:off x="1067572" y="1523405"/>
            <a:ext cx="1589345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B2B2B"/>
                </a:solidFill>
              </a:rPr>
              <a:t>会員登録 &amp; ログイン</a:t>
            </a:r>
            <a:endParaRPr lang="en-US" sz="1193" dirty="0"/>
          </a:p>
        </p:txBody>
      </p:sp>
      <p:sp>
        <p:nvSpPr>
          <p:cNvPr id="9" name="Text 6"/>
          <p:cNvSpPr/>
          <p:nvPr/>
        </p:nvSpPr>
        <p:spPr>
          <a:xfrm>
            <a:off x="792956" y="1844873"/>
            <a:ext cx="432196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555555"/>
                </a:solidFill>
              </a:rPr>
              <a:t>入力値のバリデーション及びSessionベースの認証処理を通じた安全なログインフローを確認します。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792956" y="2401193"/>
            <a:ext cx="16746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E63946"/>
                </a:solidFill>
              </a:rPr>
              <a:t>02</a:t>
            </a:r>
            <a:endParaRPr lang="en-US" sz="987" dirty="0"/>
          </a:p>
        </p:txBody>
      </p:sp>
      <p:sp>
        <p:nvSpPr>
          <p:cNvPr id="11" name="Text 8"/>
          <p:cNvSpPr/>
          <p:nvPr/>
        </p:nvSpPr>
        <p:spPr>
          <a:xfrm>
            <a:off x="1067572" y="2373511"/>
            <a:ext cx="1368196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B2B2B"/>
                </a:solidFill>
              </a:rPr>
              <a:t>プロフィール管理</a:t>
            </a:r>
            <a:endParaRPr lang="en-US" sz="1193" dirty="0"/>
          </a:p>
        </p:txBody>
      </p:sp>
      <p:sp>
        <p:nvSpPr>
          <p:cNvPr id="12" name="Text 9"/>
          <p:cNvSpPr/>
          <p:nvPr/>
        </p:nvSpPr>
        <p:spPr>
          <a:xfrm>
            <a:off x="792956" y="2694980"/>
            <a:ext cx="432196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555555"/>
                </a:solidFill>
              </a:rPr>
              <a:t>会員情報の修正及びプロフィール画像のアップロード・反映プロセスを実演します。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792956" y="3251299"/>
            <a:ext cx="16746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E63946"/>
                </a:solidFill>
              </a:rPr>
              <a:t>03</a:t>
            </a:r>
            <a:endParaRPr lang="en-US" sz="987" dirty="0"/>
          </a:p>
        </p:txBody>
      </p:sp>
      <p:sp>
        <p:nvSpPr>
          <p:cNvPr id="14" name="Text 11"/>
          <p:cNvSpPr/>
          <p:nvPr/>
        </p:nvSpPr>
        <p:spPr>
          <a:xfrm>
            <a:off x="1067572" y="3223617"/>
            <a:ext cx="132550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B2B2B"/>
                </a:solidFill>
              </a:rPr>
              <a:t>投稿作成 (CRUD)</a:t>
            </a:r>
            <a:endParaRPr lang="en-US" sz="1193" dirty="0"/>
          </a:p>
        </p:txBody>
      </p:sp>
      <p:sp>
        <p:nvSpPr>
          <p:cNvPr id="15" name="Text 12"/>
          <p:cNvSpPr/>
          <p:nvPr/>
        </p:nvSpPr>
        <p:spPr>
          <a:xfrm>
            <a:off x="792956" y="3545086"/>
            <a:ext cx="432196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555555"/>
                </a:solidFill>
              </a:rPr>
              <a:t>Multipart要求処理を活用した画像添付、投稿の作成・修正・削除の全過程を紹介します。</a:t>
            </a:r>
            <a:endParaRPr lang="en-US" sz="942" dirty="0"/>
          </a:p>
        </p:txBody>
      </p:sp>
      <p:sp>
        <p:nvSpPr>
          <p:cNvPr id="16" name="Text 13"/>
          <p:cNvSpPr/>
          <p:nvPr/>
        </p:nvSpPr>
        <p:spPr>
          <a:xfrm>
            <a:off x="792956" y="4101405"/>
            <a:ext cx="16746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E63946"/>
                </a:solidFill>
              </a:rPr>
              <a:t>04</a:t>
            </a:r>
            <a:endParaRPr lang="en-US" sz="987" dirty="0"/>
          </a:p>
        </p:txBody>
      </p:sp>
      <p:sp>
        <p:nvSpPr>
          <p:cNvPr id="17" name="Text 14"/>
          <p:cNvSpPr/>
          <p:nvPr/>
        </p:nvSpPr>
        <p:spPr>
          <a:xfrm>
            <a:off x="1067572" y="4073723"/>
            <a:ext cx="2443163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B2B2B"/>
                </a:solidFill>
              </a:rPr>
              <a:t>コメント &amp; コミュニケーション</a:t>
            </a:r>
            <a:endParaRPr lang="en-US" sz="1193" dirty="0"/>
          </a:p>
        </p:txBody>
      </p:sp>
      <p:sp>
        <p:nvSpPr>
          <p:cNvPr id="18" name="Text 15"/>
          <p:cNvSpPr/>
          <p:nvPr/>
        </p:nvSpPr>
        <p:spPr>
          <a:xfrm>
            <a:off x="792956" y="4395192"/>
            <a:ext cx="432196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555555"/>
                </a:solidFill>
              </a:rPr>
              <a:t>投稿別のリアルタイムなコメント作成及び削除機能を通じたユーザー間の相互作用を確認します。</a:t>
            </a:r>
            <a:endParaRPr lang="en-US" sz="942" dirty="0"/>
          </a:p>
        </p:txBody>
      </p:sp>
      <p:sp>
        <p:nvSpPr>
          <p:cNvPr id="19" name="Shape 16"/>
          <p:cNvSpPr/>
          <p:nvPr/>
        </p:nvSpPr>
        <p:spPr>
          <a:xfrm>
            <a:off x="5543550" y="1523405"/>
            <a:ext cx="3028950" cy="2852142"/>
          </a:xfrm>
          <a:prstGeom prst="rect">
            <a:avLst/>
          </a:prstGeom>
          <a:solidFill>
            <a:srgbClr val="2B2B2B"/>
          </a:solidFill>
          <a:ln/>
        </p:spPr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581" y="2242507"/>
            <a:ext cx="142875" cy="142875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6022181" y="2210360"/>
            <a:ext cx="85725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E63946"/>
                </a:solidFill>
              </a:rPr>
              <a:t>視聴ポイント</a:t>
            </a:r>
            <a:endParaRPr lang="en-US" sz="987" dirty="0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581" y="2588979"/>
            <a:ext cx="128588" cy="128588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5993606" y="2560404"/>
            <a:ext cx="2328863" cy="3786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MVCパターンに基づいた</a:t>
            </a:r>
            <a:r>
              <a:rPr lang="en-US" sz="885" b="1" dirty="0">
                <a:solidFill>
                  <a:srgbClr val="E63946"/>
                </a:solidFill>
              </a:rPr>
              <a:t>一貫したデータフロー</a:t>
            </a:r>
            <a:endParaRPr lang="en-US" sz="942" dirty="0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581" y="3053323"/>
            <a:ext cx="128588" cy="128588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5993606" y="3024748"/>
            <a:ext cx="2328863" cy="3786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Multipart方式による</a:t>
            </a:r>
            <a:r>
              <a:rPr lang="en-US" sz="885" b="1" dirty="0">
                <a:solidFill>
                  <a:srgbClr val="E63946"/>
                </a:solidFill>
              </a:rPr>
              <a:t>安定したファイル処理</a:t>
            </a:r>
            <a:endParaRPr lang="en-US" sz="942" dirty="0"/>
          </a:p>
        </p:txBody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581" y="3517666"/>
            <a:ext cx="128588" cy="128588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5993606" y="3489091"/>
            <a:ext cx="2125824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Sessionを活用した</a:t>
            </a:r>
            <a:r>
              <a:rPr lang="en-US" sz="885" b="1" dirty="0">
                <a:solidFill>
                  <a:srgbClr val="E63946"/>
                </a:solidFill>
              </a:rPr>
              <a:t>ユーザー権限管理</a:t>
            </a:r>
            <a:endParaRPr lang="en-US" sz="942" dirty="0"/>
          </a:p>
        </p:txBody>
      </p: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75366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153716"/>
            <a:ext cx="8001000" cy="28575"/>
          </a:xfrm>
          <a:prstGeom prst="rect">
            <a:avLst/>
          </a:prstGeom>
          <a:solidFill>
            <a:srgbClr val="2B2B2B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4243388" cy="5822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62" b="1" kern="0" spc="-2" dirty="0">
                <a:solidFill>
                  <a:srgbClr val="2B2B2B"/>
                </a:solidFill>
              </a:rPr>
              <a:t>振り返り及び今後の計画</a:t>
            </a:r>
            <a:endParaRPr lang="en-US" sz="2862" dirty="0"/>
          </a:p>
        </p:txBody>
      </p:sp>
      <p:sp>
        <p:nvSpPr>
          <p:cNvPr id="6" name="Text 3"/>
          <p:cNvSpPr/>
          <p:nvPr/>
        </p:nvSpPr>
        <p:spPr>
          <a:xfrm>
            <a:off x="8376353" y="776883"/>
            <a:ext cx="186621" cy="194667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l">
              <a:lnSpc>
                <a:spcPts val="1600"/>
              </a:lnSpc>
              <a:buNone/>
              <a:defRPr/>
            </a:pPr>
            <a:r>
              <a:rPr lang="en-US" sz="1193" b="1">
                <a:solidFill>
                  <a:srgbClr val="e63946"/>
                </a:solidFill>
              </a:rPr>
              <a:t>1</a:t>
            </a:r>
            <a:r>
              <a:rPr lang="en-US" altLang="ko-KR" sz="1193" b="1">
                <a:solidFill>
                  <a:srgbClr val="e63946"/>
                </a:solidFill>
              </a:rPr>
              <a:t>0</a:t>
            </a:r>
            <a:endParaRPr lang="en-US" altLang="ko-KR" sz="1193" b="1">
              <a:solidFill>
                <a:srgbClr val="e63946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484114"/>
            <a:ext cx="225028" cy="2000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82253" y="1439466"/>
            <a:ext cx="200025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0052CC"/>
                </a:solidFill>
              </a:rPr>
              <a:t>プロジェクト振り返り</a:t>
            </a:r>
            <a:endParaRPr lang="en-US" sz="139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021681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1531" y="1993106"/>
            <a:ext cx="3536156" cy="4343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96" dirty="0">
                <a:solidFill>
                  <a:srgbClr val="333333"/>
                </a:solidFill>
              </a:rPr>
              <a:t>JSP/Servlet基盤の</a:t>
            </a:r>
            <a:r>
              <a:rPr lang="en-US" sz="936" b="1" dirty="0">
                <a:solidFill>
                  <a:srgbClr val="2B2B2B"/>
                </a:solidFill>
              </a:rPr>
              <a:t>MVCパターン構造</a:t>
            </a:r>
            <a:r>
              <a:rPr lang="en-US" sz="996" dirty="0">
                <a:solidFill>
                  <a:srgbClr val="333333"/>
                </a:solidFill>
              </a:rPr>
              <a:t>を体系的に学習し、階層型アーキテクチャを直接設計・実装。</a:t>
            </a:r>
            <a:endParaRPr lang="en-US" sz="99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598874"/>
            <a:ext cx="142875" cy="1428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21531" y="2570299"/>
            <a:ext cx="3536156" cy="4343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36" b="1" dirty="0">
                <a:solidFill>
                  <a:srgbClr val="2B2B2B"/>
                </a:solidFill>
              </a:rPr>
              <a:t>Commandパターン</a:t>
            </a:r>
            <a:r>
              <a:rPr lang="en-US" sz="996" dirty="0">
                <a:solidFill>
                  <a:srgbClr val="333333"/>
                </a:solidFill>
              </a:rPr>
              <a:t>を適用し、ビジネスロジックを独立的に管理することで、保守性と拡張性を向上。</a:t>
            </a:r>
            <a:endParaRPr lang="en-US" sz="936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3176067"/>
            <a:ext cx="142875" cy="1428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21531" y="3147492"/>
            <a:ext cx="3536156" cy="4343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96" dirty="0">
                <a:solidFill>
                  <a:srgbClr val="333333"/>
                </a:solidFill>
              </a:rPr>
              <a:t>実務必須機能（ファイルアップロード、Session）の実装を通じた</a:t>
            </a:r>
            <a:r>
              <a:rPr lang="en-US" sz="936" b="1" dirty="0">
                <a:solidFill>
                  <a:srgbClr val="2B2B2B"/>
                </a:solidFill>
              </a:rPr>
              <a:t>問題解決能力</a:t>
            </a:r>
            <a:r>
              <a:rPr lang="en-US" sz="996" dirty="0">
                <a:solidFill>
                  <a:srgbClr val="333333"/>
                </a:solidFill>
              </a:rPr>
              <a:t>の向上。</a:t>
            </a:r>
            <a:endParaRPr lang="en-US" sz="996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6313" y="1484114"/>
            <a:ext cx="200025" cy="20002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072063" y="1439466"/>
            <a:ext cx="1000125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E63946"/>
                </a:solidFill>
              </a:rPr>
              <a:t>今後の計画</a:t>
            </a:r>
            <a:endParaRPr lang="en-US" sz="1397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6313" y="2021681"/>
            <a:ext cx="142875" cy="142875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5036344" y="1993106"/>
            <a:ext cx="3536156" cy="4343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36" b="1" dirty="0">
                <a:solidFill>
                  <a:srgbClr val="2B2B2B"/>
                </a:solidFill>
              </a:rPr>
              <a:t>機能拡張</a:t>
            </a:r>
            <a:r>
              <a:rPr lang="en-US" sz="996" dirty="0">
                <a:solidFill>
                  <a:srgbClr val="333333"/>
                </a:solidFill>
              </a:rPr>
              <a:t>: ページング、検索機能の追加、および管理者機能の強化。</a:t>
            </a:r>
            <a:endParaRPr lang="en-US" sz="936" dirty="0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6313" y="2598874"/>
            <a:ext cx="142875" cy="142875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5036344" y="2570299"/>
            <a:ext cx="3536156" cy="4343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36" b="1" dirty="0">
                <a:solidFill>
                  <a:srgbClr val="2B2B2B"/>
                </a:solidFill>
              </a:rPr>
              <a:t>セキュリティ強化</a:t>
            </a:r>
            <a:r>
              <a:rPr lang="en-US" sz="996" dirty="0">
                <a:solidFill>
                  <a:srgbClr val="333333"/>
                </a:solidFill>
              </a:rPr>
              <a:t>: パスワード暗号化(BCrypt)およびXSS/CSRF防御の適用。</a:t>
            </a:r>
            <a:endParaRPr lang="en-US" sz="936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6313" y="3176067"/>
            <a:ext cx="142875" cy="142875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5036344" y="3147492"/>
            <a:ext cx="3536156" cy="4343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36" b="1" dirty="0">
                <a:solidFill>
                  <a:srgbClr val="2B2B2B"/>
                </a:solidFill>
              </a:rPr>
              <a:t>フレームワーク移行</a:t>
            </a:r>
            <a:r>
              <a:rPr lang="en-US" sz="996" dirty="0">
                <a:solidFill>
                  <a:srgbClr val="333333"/>
                </a:solidFill>
              </a:rPr>
              <a:t>: Spring Bootへのリファクタリングを通じた生産性の向上。</a:t>
            </a:r>
            <a:endParaRPr lang="en-US" sz="936" dirty="0"/>
          </a:p>
        </p:txBody>
      </p: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862600B-C54F-E614-FEAC-76479BF9B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59598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863203A5-62EA-5FD3-2FC5-A77D8F00DB36}"/>
              </a:ext>
            </a:extLst>
          </p:cNvPr>
          <p:cNvSpPr/>
          <p:nvPr/>
        </p:nvSpPr>
        <p:spPr>
          <a:xfrm>
            <a:off x="571500" y="428625"/>
            <a:ext cx="8001000" cy="80188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42FBE53-1C67-829E-5F2F-6FEE901F2344}"/>
              </a:ext>
            </a:extLst>
          </p:cNvPr>
          <p:cNvSpPr/>
          <p:nvPr/>
        </p:nvSpPr>
        <p:spPr>
          <a:xfrm>
            <a:off x="571500" y="428625"/>
            <a:ext cx="2082621" cy="5195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4300"/>
              </a:lnSpc>
            </a:pPr>
            <a:r>
              <a:rPr lang="ja-JP" altLang="en-US" sz="3250" b="1" kern="0" spc="-2">
                <a:solidFill>
                  <a:srgbClr val="2B2B2B"/>
                </a:solidFill>
                <a:ea typeface="Calibri"/>
                <a:cs typeface="Calibri"/>
              </a:rPr>
              <a:t>テスト映像</a:t>
            </a:r>
            <a:endParaRPr lang="en-US" sz="3250" b="1" kern="0" spc="-2" dirty="0">
              <a:solidFill>
                <a:srgbClr val="2B2B2B"/>
              </a:solidFill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76352" y="860822"/>
            <a:ext cx="186622" cy="196453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l">
              <a:lnSpc>
                <a:spcPts val="1600"/>
              </a:lnSpc>
              <a:buNone/>
              <a:defRPr/>
            </a:pPr>
            <a:r>
              <a:rPr lang="en-US" sz="1150" b="1">
                <a:solidFill>
                  <a:srgbClr val="e63946"/>
                </a:solidFill>
              </a:rPr>
              <a:t>1</a:t>
            </a:r>
            <a:r>
              <a:rPr lang="en-US" altLang="ko-KR" sz="1150" b="1">
                <a:solidFill>
                  <a:srgbClr val="e63946"/>
                </a:solidFill>
              </a:rPr>
              <a:t>1</a:t>
            </a:r>
            <a:endParaRPr lang="en-US" altLang="ko-KR" sz="1150" b="1">
              <a:solidFill>
                <a:srgbClr val="e63946"/>
              </a:solidFill>
            </a:endParaRPr>
          </a:p>
        </p:txBody>
      </p:sp>
      <p:sp>
        <p:nvSpPr>
          <p:cNvPr id="50" name="Shape 44">
            <a:extLst>
              <a:ext uri="{FF2B5EF4-FFF2-40B4-BE49-F238E27FC236}">
                <a16:creationId xmlns:a16="http://schemas.microsoft.com/office/drawing/2014/main" id="{30D39582-9459-FCAA-5FEC-64DDDA009C40}"/>
              </a:ext>
            </a:extLst>
          </p:cNvPr>
          <p:cNvSpPr/>
          <p:nvPr/>
        </p:nvSpPr>
        <p:spPr>
          <a:xfrm>
            <a:off x="6048356" y="2768203"/>
            <a:ext cx="2524116" cy="7144"/>
          </a:xfrm>
          <a:prstGeom prst="rect">
            <a:avLst/>
          </a:prstGeom>
          <a:solidFill>
            <a:srgbClr val="EEEEEE"/>
          </a:solidFill>
          <a:ln/>
        </p:spPr>
      </p:sp>
      <p:pic>
        <p:nvPicPr>
          <p:cNvPr id="56" name="Diary - Chrome 2026-01-28 22-05-10.mp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051560" y="1281172"/>
            <a:ext cx="6400799" cy="310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6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1386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6"/>
                </p:tgtEl>
              </p:cMediaNode>
            </p:video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857250"/>
            <a:ext cx="8001000" cy="8572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6800"/>
              </a:lnSpc>
              <a:buNone/>
            </a:pPr>
            <a:r>
              <a:rPr lang="en-US" sz="5182" b="1" kern="0" spc="-2" dirty="0">
                <a:solidFill>
                  <a:srgbClr val="2B2B2B"/>
                </a:solidFill>
              </a:rPr>
              <a:t>ありがとうございました</a:t>
            </a:r>
            <a:endParaRPr lang="en-US" sz="5182" dirty="0"/>
          </a:p>
        </p:txBody>
      </p:sp>
      <p:sp>
        <p:nvSpPr>
          <p:cNvPr id="4" name="Text 1"/>
          <p:cNvSpPr/>
          <p:nvPr/>
        </p:nvSpPr>
        <p:spPr>
          <a:xfrm>
            <a:off x="571500" y="1857375"/>
            <a:ext cx="94504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E63946"/>
                </a:solidFill>
              </a:rPr>
              <a:t>Q &amp; A</a:t>
            </a:r>
            <a:endParaRPr lang="en-US" sz="2436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696" y="1918990"/>
            <a:ext cx="342900" cy="3429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951902" y="2593181"/>
            <a:ext cx="3363423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52CC"/>
                </a:solidFill>
              </a:rPr>
              <a:t>Diary</a:t>
            </a:r>
            <a:endParaRPr lang="en-US" sz="1808" dirty="0"/>
          </a:p>
        </p:txBody>
      </p:sp>
      <p:sp>
        <p:nvSpPr>
          <p:cNvPr id="7" name="Text 3"/>
          <p:cNvSpPr/>
          <p:nvPr/>
        </p:nvSpPr>
        <p:spPr>
          <a:xfrm>
            <a:off x="5657850" y="3014663"/>
            <a:ext cx="2657475" cy="176212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r">
              <a:lnSpc>
                <a:spcPts val="1400"/>
              </a:lnSpc>
              <a:buNone/>
              <a:defRPr/>
            </a:pPr>
            <a:r>
              <a:rPr lang="en-US" sz="1050">
                <a:solidFill>
                  <a:srgbClr val="555555"/>
                </a:solidFill>
              </a:rPr>
              <a:t>ファンコミュニティ &amp; コメント Webサービス</a:t>
            </a:r>
            <a:endParaRPr lang="en-US" sz="1050"/>
          </a:p>
        </p:txBody>
      </p:sp>
      <p:sp>
        <p:nvSpPr>
          <p:cNvPr id="8" name="Text 4"/>
          <p:cNvSpPr/>
          <p:nvPr/>
        </p:nvSpPr>
        <p:spPr>
          <a:xfrm>
            <a:off x="4951902" y="3257550"/>
            <a:ext cx="3363423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050" dirty="0">
                <a:solidFill>
                  <a:srgbClr val="555555"/>
                </a:solidFill>
              </a:rPr>
              <a:t>開発期間: 2週間 (個人プロジェクト)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4951902" y="3500438"/>
            <a:ext cx="33634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1100"/>
              </a:lnSpc>
              <a:buNone/>
            </a:pPr>
            <a:r>
              <a:rPr lang="en-US" sz="834" dirty="0">
                <a:solidFill>
                  <a:srgbClr val="666666"/>
                </a:solidFill>
              </a:rPr>
              <a:t>Java • JSP • Servlet • Oracle • MVC • Command Pattern</a:t>
            </a:r>
            <a:endParaRPr lang="en-US" sz="834" dirty="0"/>
          </a:p>
        </p:txBody>
      </p:sp>
      <p:sp>
        <p:nvSpPr>
          <p:cNvPr id="10" name="Text 6"/>
          <p:cNvSpPr/>
          <p:nvPr/>
        </p:nvSpPr>
        <p:spPr>
          <a:xfrm>
            <a:off x="6286501" y="4091583"/>
            <a:ext cx="2305050" cy="232767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r">
              <a:lnSpc>
                <a:spcPts val="1900"/>
              </a:lnSpc>
              <a:buNone/>
              <a:defRPr/>
            </a:pPr>
            <a:r>
              <a:rPr lang="en-US" sz="1397" b="1">
                <a:solidFill>
                  <a:srgbClr val="2b2b2b"/>
                </a:solidFill>
              </a:rPr>
              <a:t>キム・ソンビン (Kim </a:t>
            </a:r>
            <a:r>
              <a:rPr lang="en-US" altLang="ko-KR" sz="1397" b="1">
                <a:solidFill>
                  <a:srgbClr val="2b2b2b"/>
                </a:solidFill>
              </a:rPr>
              <a:t>Seonbin</a:t>
            </a:r>
            <a:r>
              <a:rPr lang="en-US" sz="1397" b="1">
                <a:solidFill>
                  <a:srgbClr val="2b2b2b"/>
                </a:solidFill>
              </a:rPr>
              <a:t>)</a:t>
            </a:r>
            <a:endParaRPr lang="en-US" sz="1397" b="1">
              <a:solidFill>
                <a:srgbClr val="2b2b2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83760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237655"/>
            <a:ext cx="8001000" cy="28575"/>
          </a:xfrm>
          <a:prstGeom prst="rect">
            <a:avLst/>
          </a:prstGeom>
          <a:solidFill>
            <a:srgbClr val="2B2B2B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3543328" cy="66615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294" b="1" kern="0" spc="-2" dirty="0">
                <a:solidFill>
                  <a:srgbClr val="2B2B2B"/>
                </a:solidFill>
              </a:rPr>
              <a:t>プロジェクト概要</a:t>
            </a:r>
            <a:endParaRPr lang="en-US" sz="3294" dirty="0"/>
          </a:p>
        </p:txBody>
      </p:sp>
      <p:sp>
        <p:nvSpPr>
          <p:cNvPr id="6" name="Text 3"/>
          <p:cNvSpPr/>
          <p:nvPr/>
        </p:nvSpPr>
        <p:spPr>
          <a:xfrm>
            <a:off x="8376354" y="860822"/>
            <a:ext cx="1961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E63946"/>
                </a:solidFill>
              </a:rPr>
              <a:t>01</a:t>
            </a:r>
            <a:endParaRPr lang="en-US" sz="1193" dirty="0"/>
          </a:p>
        </p:txBody>
      </p:sp>
      <p:sp>
        <p:nvSpPr>
          <p:cNvPr id="7" name="Shape 4"/>
          <p:cNvSpPr/>
          <p:nvPr/>
        </p:nvSpPr>
        <p:spPr>
          <a:xfrm>
            <a:off x="571500" y="1523405"/>
            <a:ext cx="2800350" cy="9154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571500" y="1523405"/>
            <a:ext cx="42863" cy="915460"/>
          </a:xfrm>
          <a:prstGeom prst="rect">
            <a:avLst/>
          </a:prstGeom>
          <a:solidFill>
            <a:srgbClr val="0052CC"/>
          </a:solidFill>
          <a:ln/>
        </p:spPr>
      </p:sp>
      <p:sp>
        <p:nvSpPr>
          <p:cNvPr id="9" name="Text 6"/>
          <p:cNvSpPr/>
          <p:nvPr/>
        </p:nvSpPr>
        <p:spPr>
          <a:xfrm>
            <a:off x="785813" y="1737717"/>
            <a:ext cx="23717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666666"/>
                </a:solidFill>
              </a:rPr>
              <a:t>Project Name</a:t>
            </a:r>
            <a:endParaRPr lang="en-US" sz="784" dirty="0"/>
          </a:p>
        </p:txBody>
      </p:sp>
      <p:sp>
        <p:nvSpPr>
          <p:cNvPr id="10" name="Text 7"/>
          <p:cNvSpPr/>
          <p:nvPr/>
        </p:nvSpPr>
        <p:spPr>
          <a:xfrm>
            <a:off x="785813" y="1950244"/>
            <a:ext cx="452945" cy="2657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b="1" dirty="0">
                <a:solidFill>
                  <a:srgbClr val="2B2B2B"/>
                </a:solidFill>
                <a:ea typeface="Calibri"/>
                <a:cs typeface="Calibri"/>
              </a:rPr>
              <a:t>Diary</a:t>
            </a:r>
          </a:p>
        </p:txBody>
      </p:sp>
      <p:sp>
        <p:nvSpPr>
          <p:cNvPr id="11" name="Shape 8"/>
          <p:cNvSpPr/>
          <p:nvPr/>
        </p:nvSpPr>
        <p:spPr>
          <a:xfrm>
            <a:off x="571500" y="2653178"/>
            <a:ext cx="2800350" cy="9154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571500" y="2653178"/>
            <a:ext cx="42863" cy="915460"/>
          </a:xfrm>
          <a:prstGeom prst="rect">
            <a:avLst/>
          </a:prstGeom>
          <a:solidFill>
            <a:srgbClr val="E63946"/>
          </a:solidFill>
          <a:ln/>
        </p:spPr>
      </p:sp>
      <p:sp>
        <p:nvSpPr>
          <p:cNvPr id="13" name="Text 10"/>
          <p:cNvSpPr/>
          <p:nvPr/>
        </p:nvSpPr>
        <p:spPr>
          <a:xfrm>
            <a:off x="785813" y="2867490"/>
            <a:ext cx="23717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666666"/>
                </a:solidFill>
              </a:rPr>
              <a:t>Duration</a:t>
            </a:r>
            <a:endParaRPr lang="en-US" sz="784" dirty="0"/>
          </a:p>
        </p:txBody>
      </p:sp>
      <p:sp>
        <p:nvSpPr>
          <p:cNvPr id="14" name="Text 11"/>
          <p:cNvSpPr/>
          <p:nvPr/>
        </p:nvSpPr>
        <p:spPr>
          <a:xfrm>
            <a:off x="785813" y="3080017"/>
            <a:ext cx="237172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2B2B2B"/>
                </a:solidFill>
              </a:rPr>
              <a:t>2週間</a:t>
            </a:r>
            <a:endParaRPr lang="en-US" sz="1602" dirty="0"/>
          </a:p>
        </p:txBody>
      </p:sp>
      <p:sp>
        <p:nvSpPr>
          <p:cNvPr id="15" name="Shape 12"/>
          <p:cNvSpPr/>
          <p:nvPr/>
        </p:nvSpPr>
        <p:spPr>
          <a:xfrm>
            <a:off x="571500" y="3782950"/>
            <a:ext cx="2800350" cy="9154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Shape 13"/>
          <p:cNvSpPr/>
          <p:nvPr/>
        </p:nvSpPr>
        <p:spPr>
          <a:xfrm>
            <a:off x="571500" y="3782950"/>
            <a:ext cx="42863" cy="915460"/>
          </a:xfrm>
          <a:prstGeom prst="rect">
            <a:avLst/>
          </a:prstGeom>
          <a:solidFill>
            <a:srgbClr val="2B2B2B"/>
          </a:solidFill>
          <a:ln/>
        </p:spPr>
      </p:sp>
      <p:sp>
        <p:nvSpPr>
          <p:cNvPr id="17" name="Text 14"/>
          <p:cNvSpPr/>
          <p:nvPr/>
        </p:nvSpPr>
        <p:spPr>
          <a:xfrm>
            <a:off x="785813" y="3997263"/>
            <a:ext cx="23717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666666"/>
                </a:solidFill>
              </a:rPr>
              <a:t>Type</a:t>
            </a:r>
            <a:endParaRPr lang="en-US" sz="784" dirty="0"/>
          </a:p>
        </p:txBody>
      </p:sp>
      <p:sp>
        <p:nvSpPr>
          <p:cNvPr id="18" name="Text 15"/>
          <p:cNvSpPr/>
          <p:nvPr/>
        </p:nvSpPr>
        <p:spPr>
          <a:xfrm>
            <a:off x="785813" y="4209790"/>
            <a:ext cx="237172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2B2B2B"/>
                </a:solidFill>
              </a:rPr>
              <a:t>個人プロジェクト</a:t>
            </a:r>
            <a:endParaRPr lang="en-US" sz="1602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475" y="1568053"/>
            <a:ext cx="200025" cy="200025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4071938" y="1523405"/>
            <a:ext cx="80010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E63946"/>
                </a:solidFill>
              </a:rPr>
              <a:t>開発目的</a:t>
            </a:r>
            <a:endParaRPr lang="en-US" sz="1397" dirty="0"/>
          </a:p>
        </p:txBody>
      </p:sp>
      <p:sp>
        <p:nvSpPr>
          <p:cNvPr id="21" name="Text 17"/>
          <p:cNvSpPr/>
          <p:nvPr/>
        </p:nvSpPr>
        <p:spPr>
          <a:xfrm>
            <a:off x="3800475" y="1984177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52CC"/>
                </a:solidFill>
              </a:rPr>
              <a:t></a:t>
            </a:r>
            <a:endParaRPr lang="en-US" sz="885" dirty="0"/>
          </a:p>
        </p:txBody>
      </p:sp>
      <p:sp>
        <p:nvSpPr>
          <p:cNvPr id="22" name="Text 18"/>
          <p:cNvSpPr/>
          <p:nvPr/>
        </p:nvSpPr>
        <p:spPr>
          <a:xfrm>
            <a:off x="3979069" y="1964531"/>
            <a:ext cx="11452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JSP/Servlet基盤の</a:t>
            </a:r>
            <a:endParaRPr lang="en-US" sz="1050" dirty="0"/>
          </a:p>
        </p:txBody>
      </p:sp>
      <p:sp>
        <p:nvSpPr>
          <p:cNvPr id="23" name="Shape 19"/>
          <p:cNvSpPr/>
          <p:nvPr/>
        </p:nvSpPr>
        <p:spPr>
          <a:xfrm>
            <a:off x="5124357" y="1964531"/>
            <a:ext cx="952993" cy="194667"/>
          </a:xfrm>
          <a:prstGeom prst="rect">
            <a:avLst/>
          </a:prstGeom>
          <a:solidFill>
            <a:srgbClr val="0052CC">
              <a:alpha val="1000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5124357" y="1964531"/>
            <a:ext cx="952993" cy="194667"/>
          </a:xfrm>
          <a:prstGeom prst="rect">
            <a:avLst/>
          </a:prstGeom>
          <a:noFill/>
          <a:ln/>
        </p:spPr>
        <p:txBody>
          <a:bodyPr wrap="none" lIns="42545" tIns="0" rIns="42545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2B2B2B"/>
                </a:solidFill>
              </a:rPr>
              <a:t>MVCパターン</a:t>
            </a:r>
            <a:endParaRPr lang="en-US" sz="987" dirty="0"/>
          </a:p>
        </p:txBody>
      </p:sp>
      <p:sp>
        <p:nvSpPr>
          <p:cNvPr id="25" name="Text 21"/>
          <p:cNvSpPr/>
          <p:nvPr/>
        </p:nvSpPr>
        <p:spPr>
          <a:xfrm>
            <a:off x="6077350" y="1964531"/>
            <a:ext cx="8572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の理解と実践</a:t>
            </a:r>
            <a:endParaRPr lang="en-US" sz="1050" dirty="0"/>
          </a:p>
        </p:txBody>
      </p:sp>
      <p:sp>
        <p:nvSpPr>
          <p:cNvPr id="26" name="Text 22"/>
          <p:cNvSpPr/>
          <p:nvPr/>
        </p:nvSpPr>
        <p:spPr>
          <a:xfrm>
            <a:off x="3800475" y="2305645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52CC"/>
                </a:solidFill>
              </a:rPr>
              <a:t></a:t>
            </a:r>
            <a:endParaRPr lang="en-US" sz="885" dirty="0"/>
          </a:p>
        </p:txBody>
      </p:sp>
      <p:sp>
        <p:nvSpPr>
          <p:cNvPr id="27" name="Text 23"/>
          <p:cNvSpPr/>
          <p:nvPr/>
        </p:nvSpPr>
        <p:spPr>
          <a:xfrm>
            <a:off x="3979069" y="2286000"/>
            <a:ext cx="229158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Webアプリケーションの基本となる</a:t>
            </a:r>
            <a:endParaRPr lang="en-US" sz="1050" dirty="0"/>
          </a:p>
        </p:txBody>
      </p:sp>
      <p:sp>
        <p:nvSpPr>
          <p:cNvPr id="28" name="Shape 24"/>
          <p:cNvSpPr/>
          <p:nvPr/>
        </p:nvSpPr>
        <p:spPr>
          <a:xfrm>
            <a:off x="6270650" y="2286000"/>
            <a:ext cx="756261" cy="194667"/>
          </a:xfrm>
          <a:prstGeom prst="rect">
            <a:avLst/>
          </a:prstGeom>
          <a:solidFill>
            <a:srgbClr val="0052CC">
              <a:alpha val="10000"/>
            </a:srgbClr>
          </a:solidFill>
          <a:ln/>
        </p:spPr>
      </p:sp>
      <p:sp>
        <p:nvSpPr>
          <p:cNvPr id="29" name="Text 25"/>
          <p:cNvSpPr/>
          <p:nvPr/>
        </p:nvSpPr>
        <p:spPr>
          <a:xfrm>
            <a:off x="6270650" y="2286000"/>
            <a:ext cx="756261" cy="194667"/>
          </a:xfrm>
          <a:prstGeom prst="rect">
            <a:avLst/>
          </a:prstGeom>
          <a:noFill/>
          <a:ln/>
        </p:spPr>
        <p:txBody>
          <a:bodyPr wrap="none" lIns="42545" tIns="0" rIns="42545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2B2B2B"/>
                </a:solidFill>
              </a:rPr>
              <a:t>CRUD機能</a:t>
            </a:r>
            <a:endParaRPr lang="en-US" sz="987" dirty="0"/>
          </a:p>
        </p:txBody>
      </p:sp>
      <p:sp>
        <p:nvSpPr>
          <p:cNvPr id="30" name="Text 26"/>
          <p:cNvSpPr/>
          <p:nvPr/>
        </p:nvSpPr>
        <p:spPr>
          <a:xfrm>
            <a:off x="7026911" y="2286000"/>
            <a:ext cx="428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の実装</a:t>
            </a:r>
            <a:endParaRPr lang="en-US" sz="1050" dirty="0"/>
          </a:p>
        </p:txBody>
      </p:sp>
      <p:sp>
        <p:nvSpPr>
          <p:cNvPr id="31" name="Text 27"/>
          <p:cNvSpPr/>
          <p:nvPr/>
        </p:nvSpPr>
        <p:spPr>
          <a:xfrm>
            <a:off x="3800475" y="2627114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52CC"/>
                </a:solidFill>
              </a:rPr>
              <a:t></a:t>
            </a:r>
            <a:endParaRPr lang="en-US" sz="885" dirty="0"/>
          </a:p>
        </p:txBody>
      </p:sp>
      <p:sp>
        <p:nvSpPr>
          <p:cNvPr id="32" name="Text 28"/>
          <p:cNvSpPr/>
          <p:nvPr/>
        </p:nvSpPr>
        <p:spPr>
          <a:xfrm>
            <a:off x="3979069" y="2607469"/>
            <a:ext cx="40265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Java Web開発の基礎技術習得とアーキテクチャ設計能力の向上</a:t>
            </a:r>
            <a:endParaRPr lang="en-US" sz="1050" dirty="0"/>
          </a:p>
        </p:txBody>
      </p:sp>
      <p:pic>
        <p:nvPicPr>
          <p:cNvPr id="3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475" y="3250406"/>
            <a:ext cx="250031" cy="200025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4121944" y="3205758"/>
            <a:ext cx="80010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E63946"/>
                </a:solidFill>
              </a:rPr>
              <a:t>主要機能</a:t>
            </a:r>
            <a:endParaRPr lang="en-US" sz="1397" dirty="0"/>
          </a:p>
        </p:txBody>
      </p:sp>
      <p:sp>
        <p:nvSpPr>
          <p:cNvPr id="35" name="Text 30"/>
          <p:cNvSpPr/>
          <p:nvPr/>
        </p:nvSpPr>
        <p:spPr>
          <a:xfrm>
            <a:off x="3800475" y="3666530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52CC"/>
                </a:solidFill>
              </a:rPr>
              <a:t></a:t>
            </a:r>
            <a:endParaRPr lang="en-US" sz="885" dirty="0"/>
          </a:p>
        </p:txBody>
      </p:sp>
      <p:sp>
        <p:nvSpPr>
          <p:cNvPr id="36" name="Text 31"/>
          <p:cNvSpPr/>
          <p:nvPr/>
        </p:nvSpPr>
        <p:spPr>
          <a:xfrm>
            <a:off x="3979069" y="3646884"/>
            <a:ext cx="571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333333"/>
                </a:solidFill>
              </a:rPr>
              <a:t>会員管理</a:t>
            </a:r>
            <a:endParaRPr lang="en-US" sz="987" dirty="0"/>
          </a:p>
        </p:txBody>
      </p:sp>
      <p:sp>
        <p:nvSpPr>
          <p:cNvPr id="37" name="Text 32"/>
          <p:cNvSpPr/>
          <p:nvPr/>
        </p:nvSpPr>
        <p:spPr>
          <a:xfrm>
            <a:off x="4550569" y="3646884"/>
            <a:ext cx="29518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: 登録、ログイン(Session)、プロフィール管理</a:t>
            </a:r>
            <a:endParaRPr lang="en-US" sz="1050" dirty="0"/>
          </a:p>
        </p:txBody>
      </p:sp>
      <p:sp>
        <p:nvSpPr>
          <p:cNvPr id="38" name="Text 33"/>
          <p:cNvSpPr/>
          <p:nvPr/>
        </p:nvSpPr>
        <p:spPr>
          <a:xfrm>
            <a:off x="3800475" y="3987998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52CC"/>
                </a:solidFill>
              </a:rPr>
              <a:t></a:t>
            </a:r>
            <a:endParaRPr lang="en-US" sz="885" dirty="0"/>
          </a:p>
        </p:txBody>
      </p:sp>
      <p:sp>
        <p:nvSpPr>
          <p:cNvPr id="39" name="Text 34"/>
          <p:cNvSpPr/>
          <p:nvPr/>
        </p:nvSpPr>
        <p:spPr>
          <a:xfrm>
            <a:off x="3979069" y="3968353"/>
            <a:ext cx="571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333333"/>
                </a:solidFill>
              </a:rPr>
              <a:t>投稿管理</a:t>
            </a:r>
            <a:endParaRPr lang="en-US" sz="987" dirty="0"/>
          </a:p>
        </p:txBody>
      </p:sp>
      <p:sp>
        <p:nvSpPr>
          <p:cNvPr id="40" name="Text 35"/>
          <p:cNvSpPr/>
          <p:nvPr/>
        </p:nvSpPr>
        <p:spPr>
          <a:xfrm>
            <a:off x="4550569" y="3968353"/>
            <a:ext cx="29329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: 作成、閲覧、修正、削除、画像アップロード</a:t>
            </a:r>
            <a:endParaRPr lang="en-US" sz="1050" dirty="0"/>
          </a:p>
        </p:txBody>
      </p:sp>
      <p:sp>
        <p:nvSpPr>
          <p:cNvPr id="41" name="Text 36"/>
          <p:cNvSpPr/>
          <p:nvPr/>
        </p:nvSpPr>
        <p:spPr>
          <a:xfrm>
            <a:off x="3800475" y="4309467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52CC"/>
                </a:solidFill>
              </a:rPr>
              <a:t></a:t>
            </a:r>
            <a:endParaRPr lang="en-US" sz="885" dirty="0"/>
          </a:p>
        </p:txBody>
      </p:sp>
      <p:sp>
        <p:nvSpPr>
          <p:cNvPr id="42" name="Text 37"/>
          <p:cNvSpPr/>
          <p:nvPr/>
        </p:nvSpPr>
        <p:spPr>
          <a:xfrm>
            <a:off x="3979069" y="4289822"/>
            <a:ext cx="8572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333333"/>
                </a:solidFill>
              </a:rPr>
              <a:t>コメント機能</a:t>
            </a:r>
            <a:endParaRPr lang="en-US" sz="987" dirty="0"/>
          </a:p>
        </p:txBody>
      </p:sp>
      <p:sp>
        <p:nvSpPr>
          <p:cNvPr id="43" name="Text 38"/>
          <p:cNvSpPr/>
          <p:nvPr/>
        </p:nvSpPr>
        <p:spPr>
          <a:xfrm>
            <a:off x="4836319" y="4289822"/>
            <a:ext cx="212428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: 投稿に対するコメント作成・削除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83760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237655"/>
            <a:ext cx="8001000" cy="28575"/>
          </a:xfrm>
          <a:prstGeom prst="rect">
            <a:avLst/>
          </a:prstGeom>
          <a:solidFill>
            <a:srgbClr val="2B2B2B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1771678" cy="66615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294" b="1" kern="0" spc="-2" dirty="0">
                <a:solidFill>
                  <a:srgbClr val="2B2B2B"/>
                </a:solidFill>
              </a:rPr>
              <a:t>開発動機</a:t>
            </a:r>
            <a:endParaRPr lang="en-US" sz="3294" dirty="0"/>
          </a:p>
        </p:txBody>
      </p:sp>
      <p:sp>
        <p:nvSpPr>
          <p:cNvPr id="6" name="Text 3"/>
          <p:cNvSpPr/>
          <p:nvPr/>
        </p:nvSpPr>
        <p:spPr>
          <a:xfrm>
            <a:off x="8376354" y="860822"/>
            <a:ext cx="1961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E63946"/>
                </a:solidFill>
              </a:rPr>
              <a:t>02</a:t>
            </a:r>
            <a:endParaRPr lang="en-US" sz="1193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568053"/>
            <a:ext cx="250031" cy="2000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07256" y="1523405"/>
            <a:ext cx="80010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0052CC"/>
                </a:solidFill>
              </a:rPr>
              <a:t>学習目標</a:t>
            </a:r>
            <a:endParaRPr lang="en-US" sz="139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091333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50106" y="2077045"/>
            <a:ext cx="260490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Java Webアプリケーション開発における
</a:t>
            </a:r>
            <a:r>
              <a:rPr lang="en-US" sz="987" b="1" dirty="0">
                <a:solidFill>
                  <a:srgbClr val="333333"/>
                </a:solidFill>
              </a:rPr>
              <a:t>基礎技術の習得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698552"/>
            <a:ext cx="171450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50106" y="2684264"/>
            <a:ext cx="246233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333333"/>
                </a:solidFill>
              </a:rPr>
              <a:t>MVCパターン</a:t>
            </a:r>
            <a:r>
              <a:rPr lang="en-US" sz="1050" dirty="0">
                <a:solidFill>
                  <a:srgbClr val="333333"/>
                </a:solidFill>
              </a:rPr>
              <a:t>と</a:t>
            </a:r>
            <a:r>
              <a:rPr lang="en-US" sz="987" b="1" dirty="0">
                <a:solidFill>
                  <a:srgbClr val="333333"/>
                </a:solidFill>
              </a:rPr>
              <a:t>Commandパターン</a:t>
            </a:r>
            <a:r>
              <a:rPr lang="en-US" sz="1050" dirty="0">
                <a:solidFill>
                  <a:srgbClr val="333333"/>
                </a:solidFill>
              </a:rPr>
              <a:t>の
実践的適用と理解</a:t>
            </a:r>
            <a:endParaRPr lang="en-US" sz="987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305770"/>
            <a:ext cx="171450" cy="1714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50106" y="3291483"/>
            <a:ext cx="2135981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効率的な</a:t>
            </a:r>
            <a:r>
              <a:rPr lang="en-US" sz="987" b="1" dirty="0">
                <a:solidFill>
                  <a:srgbClr val="333333"/>
                </a:solidFill>
              </a:rPr>
              <a:t>データベース設計</a:t>
            </a:r>
            <a:r>
              <a:rPr lang="en-US" sz="1050" dirty="0">
                <a:solidFill>
                  <a:srgbClr val="333333"/>
                </a:solidFill>
              </a:rPr>
              <a:t>および
複雑なSQLクエリ作成能力の向上</a:t>
            </a:r>
            <a:endParaRPr lang="en-US" sz="105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1568053"/>
            <a:ext cx="150019" cy="20002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022056" y="1523405"/>
            <a:ext cx="120015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E63946"/>
                </a:solidFill>
              </a:rPr>
              <a:t>技術選定理由</a:t>
            </a:r>
            <a:endParaRPr lang="en-US" sz="1397" dirty="0"/>
          </a:p>
        </p:txBody>
      </p:sp>
      <p:sp>
        <p:nvSpPr>
          <p:cNvPr id="17" name="Shape 9"/>
          <p:cNvSpPr/>
          <p:nvPr/>
        </p:nvSpPr>
        <p:spPr>
          <a:xfrm>
            <a:off x="4786313" y="2077045"/>
            <a:ext cx="3786188" cy="278070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Shape 10"/>
          <p:cNvSpPr/>
          <p:nvPr/>
        </p:nvSpPr>
        <p:spPr>
          <a:xfrm>
            <a:off x="4786313" y="2077045"/>
            <a:ext cx="42863" cy="2780705"/>
          </a:xfrm>
          <a:prstGeom prst="rect">
            <a:avLst/>
          </a:prstGeom>
          <a:solidFill>
            <a:srgbClr val="E63946"/>
          </a:solidFill>
          <a:ln/>
        </p:spPr>
      </p:sp>
      <p:sp>
        <p:nvSpPr>
          <p:cNvPr id="19" name="Text 11"/>
          <p:cNvSpPr/>
          <p:nvPr/>
        </p:nvSpPr>
        <p:spPr>
          <a:xfrm>
            <a:off x="5000625" y="2310110"/>
            <a:ext cx="3357563" cy="2020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sz="1050" dirty="0">
                <a:solidFill>
                  <a:srgbClr val="333333"/>
                </a:solidFill>
              </a:rPr>
              <a:t>JSP/</a:t>
            </a:r>
            <a:r>
              <a:rPr lang="en-US" sz="1050" err="1">
                <a:solidFill>
                  <a:srgbClr val="333333"/>
                </a:solidFill>
              </a:rPr>
              <a:t>Servletは最新のWeb</a:t>
            </a:r>
            <a:r>
              <a:rPr lang="ja-JP" altLang="en-US" sz="1050">
                <a:solidFill>
                  <a:srgbClr val="333333"/>
                </a:solidFill>
                <a:ea typeface="游ゴシック"/>
              </a:rPr>
              <a:t>フレームワークの基礎となる重要な技術です</a:t>
            </a:r>
            <a:r>
              <a:rPr lang="en-US" sz="1050" dirty="0">
                <a:solidFill>
                  <a:srgbClr val="333333"/>
                </a:solidFill>
              </a:rPr>
              <a:t>。</a:t>
            </a:r>
            <a:endParaRPr lang="en-US" sz="1050" dirty="0">
              <a:solidFill>
                <a:srgbClr val="000000"/>
              </a:solidFill>
            </a:endParaRPr>
          </a:p>
          <a:p>
            <a:pPr marL="0" indent="0" algn="just">
              <a:lnSpc>
                <a:spcPts val="20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
 本プロジェクトでは、あえてフレームワークを使用せず、</a:t>
            </a:r>
            <a:r>
              <a:rPr lang="en-US" sz="950" b="1" dirty="0">
                <a:solidFill>
                  <a:srgbClr val="2B2B2B"/>
                </a:solidFill>
              </a:rPr>
              <a:t>MVCパターンの原理</a:t>
            </a:r>
            <a:r>
              <a:rPr lang="en-US" sz="1050" dirty="0">
                <a:solidFill>
                  <a:srgbClr val="333333"/>
                </a:solidFill>
              </a:rPr>
              <a:t>を底流から理解することを目指しました。これにより、将来的にSpring Bootなどの高度なフレームワークへ移行する際にも、その仕組みを深く理解し、柔軟に対応できる</a:t>
            </a:r>
            <a:r>
              <a:rPr lang="en-US" sz="950" b="1" dirty="0">
                <a:solidFill>
                  <a:srgbClr val="2B2B2B"/>
                </a:solidFill>
              </a:rPr>
              <a:t>基礎能力</a:t>
            </a:r>
            <a:r>
              <a:rPr lang="en-US" sz="1050" dirty="0">
                <a:solidFill>
                  <a:srgbClr val="333333"/>
                </a:solidFill>
              </a:rPr>
              <a:t>を確立しました。</a:t>
            </a:r>
            <a:endParaRPr lang="en-US" sz="105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80188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201936"/>
            <a:ext cx="8001000" cy="28575"/>
          </a:xfrm>
          <a:prstGeom prst="rect">
            <a:avLst/>
          </a:prstGeom>
          <a:solidFill>
            <a:srgbClr val="2B2B2B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2657503" cy="66615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294" b="1" kern="0" spc="-2" dirty="0">
                <a:solidFill>
                  <a:srgbClr val="2B2B2B"/>
                </a:solidFill>
              </a:rPr>
              <a:t>技術スタック</a:t>
            </a:r>
            <a:endParaRPr lang="en-US" sz="3294" dirty="0"/>
          </a:p>
        </p:txBody>
      </p:sp>
      <p:sp>
        <p:nvSpPr>
          <p:cNvPr id="6" name="Text 3"/>
          <p:cNvSpPr/>
          <p:nvPr/>
        </p:nvSpPr>
        <p:spPr>
          <a:xfrm>
            <a:off x="8385878" y="860822"/>
            <a:ext cx="186621" cy="196453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l">
              <a:lnSpc>
                <a:spcPts val="1600"/>
              </a:lnSpc>
              <a:buNone/>
              <a:defRPr/>
            </a:pPr>
            <a:r>
              <a:rPr lang="en-US" sz="1193" b="1">
                <a:solidFill>
                  <a:srgbClr val="e63946"/>
                </a:solidFill>
              </a:rPr>
              <a:t>0</a:t>
            </a:r>
            <a:r>
              <a:rPr lang="en-US" altLang="ko-KR" sz="1193" b="1">
                <a:solidFill>
                  <a:srgbClr val="e63946"/>
                </a:solidFill>
              </a:rPr>
              <a:t>3</a:t>
            </a:r>
            <a:endParaRPr lang="en-US" altLang="ko-KR" sz="1193" b="1">
              <a:solidFill>
                <a:srgbClr val="e63946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571500" y="1487686"/>
            <a:ext cx="1620180" cy="357188"/>
          </a:xfrm>
          <a:prstGeom prst="rect">
            <a:avLst/>
          </a:prstGeom>
          <a:noFill/>
          <a:ln/>
        </p:spPr>
        <p:txBody>
          <a:bodyPr wrap="square" lIns="0" tIns="85090" rIns="0" bIns="8509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52CC"/>
                </a:solidFill>
              </a:rPr>
              <a:t>バックエンド</a:t>
            </a:r>
            <a:endParaRPr lang="en-US" sz="987" dirty="0"/>
          </a:p>
        </p:txBody>
      </p:sp>
      <p:sp>
        <p:nvSpPr>
          <p:cNvPr id="8" name="Text 5"/>
          <p:cNvSpPr/>
          <p:nvPr/>
        </p:nvSpPr>
        <p:spPr>
          <a:xfrm>
            <a:off x="2191680" y="1487686"/>
            <a:ext cx="3008970" cy="357188"/>
          </a:xfrm>
          <a:prstGeom prst="rect">
            <a:avLst/>
          </a:prstGeom>
          <a:noFill/>
          <a:ln/>
        </p:spPr>
        <p:txBody>
          <a:bodyPr wrap="square" lIns="0" tIns="85090" rIns="0" bIns="8509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Java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571500" y="1844873"/>
            <a:ext cx="1620180" cy="364331"/>
          </a:xfrm>
          <a:prstGeom prst="rect">
            <a:avLst/>
          </a:prstGeom>
          <a:noFill/>
          <a:ln/>
        </p:spPr>
        <p:txBody>
          <a:bodyPr wrap="square" lIns="0" tIns="85090" rIns="0" bIns="8509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52CC"/>
                </a:solidFill>
              </a:rPr>
              <a:t>フロントエンド</a:t>
            </a:r>
            <a:endParaRPr lang="en-US" sz="987" dirty="0"/>
          </a:p>
        </p:txBody>
      </p:sp>
      <p:sp>
        <p:nvSpPr>
          <p:cNvPr id="10" name="Text 7"/>
          <p:cNvSpPr/>
          <p:nvPr/>
        </p:nvSpPr>
        <p:spPr>
          <a:xfrm>
            <a:off x="2191680" y="1844873"/>
            <a:ext cx="3008970" cy="364331"/>
          </a:xfrm>
          <a:prstGeom prst="rect">
            <a:avLst/>
          </a:prstGeom>
          <a:noFill/>
          <a:ln/>
        </p:spPr>
        <p:txBody>
          <a:bodyPr wrap="square" lIns="0" tIns="85090" rIns="0" bIns="8509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JSP, JSTL, HTML5, CSS3, JavaScript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571500" y="2209205"/>
            <a:ext cx="1620180" cy="364331"/>
          </a:xfrm>
          <a:prstGeom prst="rect">
            <a:avLst/>
          </a:prstGeom>
          <a:noFill/>
          <a:ln/>
        </p:spPr>
        <p:txBody>
          <a:bodyPr wrap="square" lIns="0" tIns="85090" rIns="0" bIns="8509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52CC"/>
                </a:solidFill>
              </a:rPr>
              <a:t>データベース</a:t>
            </a:r>
            <a:endParaRPr lang="en-US" sz="987" dirty="0"/>
          </a:p>
        </p:txBody>
      </p:sp>
      <p:sp>
        <p:nvSpPr>
          <p:cNvPr id="12" name="Text 9"/>
          <p:cNvSpPr/>
          <p:nvPr/>
        </p:nvSpPr>
        <p:spPr>
          <a:xfrm>
            <a:off x="2191680" y="2209205"/>
            <a:ext cx="3008970" cy="364331"/>
          </a:xfrm>
          <a:prstGeom prst="rect">
            <a:avLst/>
          </a:prstGeom>
          <a:noFill/>
          <a:ln/>
        </p:spPr>
        <p:txBody>
          <a:bodyPr wrap="square" lIns="0" tIns="85090" rIns="0" bIns="8509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Oracle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571500" y="2573536"/>
            <a:ext cx="1620180" cy="364331"/>
          </a:xfrm>
          <a:prstGeom prst="rect">
            <a:avLst/>
          </a:prstGeom>
          <a:noFill/>
          <a:ln/>
        </p:spPr>
        <p:txBody>
          <a:bodyPr wrap="square" lIns="0" tIns="85090" rIns="0" bIns="8509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52CC"/>
                </a:solidFill>
              </a:rPr>
              <a:t>Webサーバー</a:t>
            </a:r>
            <a:endParaRPr lang="en-US" sz="987" dirty="0"/>
          </a:p>
        </p:txBody>
      </p:sp>
      <p:sp>
        <p:nvSpPr>
          <p:cNvPr id="14" name="Text 11"/>
          <p:cNvSpPr/>
          <p:nvPr/>
        </p:nvSpPr>
        <p:spPr>
          <a:xfrm>
            <a:off x="2191680" y="2573536"/>
            <a:ext cx="3008970" cy="364331"/>
          </a:xfrm>
          <a:prstGeom prst="rect">
            <a:avLst/>
          </a:prstGeom>
          <a:noFill/>
          <a:ln/>
        </p:spPr>
        <p:txBody>
          <a:bodyPr wrap="square" lIns="0" tIns="85090" rIns="0" bIns="8509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Apache Tomcat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571500" y="2937867"/>
            <a:ext cx="1620180" cy="364331"/>
          </a:xfrm>
          <a:prstGeom prst="rect">
            <a:avLst/>
          </a:prstGeom>
          <a:noFill/>
          <a:ln/>
        </p:spPr>
        <p:txBody>
          <a:bodyPr wrap="square" lIns="0" tIns="85090" rIns="0" bIns="8509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52CC"/>
                </a:solidFill>
              </a:rPr>
              <a:t>デザインパターン</a:t>
            </a:r>
            <a:endParaRPr lang="en-US" sz="987" dirty="0"/>
          </a:p>
        </p:txBody>
      </p:sp>
      <p:sp>
        <p:nvSpPr>
          <p:cNvPr id="16" name="Text 13"/>
          <p:cNvSpPr/>
          <p:nvPr/>
        </p:nvSpPr>
        <p:spPr>
          <a:xfrm>
            <a:off x="2191680" y="2937867"/>
            <a:ext cx="3008970" cy="364331"/>
          </a:xfrm>
          <a:prstGeom prst="rect">
            <a:avLst/>
          </a:prstGeom>
          <a:noFill/>
          <a:ln/>
        </p:spPr>
        <p:txBody>
          <a:bodyPr wrap="square" lIns="0" tIns="85090" rIns="0" bIns="8509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MVC Pattern, Command Pattern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571500" y="3302198"/>
            <a:ext cx="1620180" cy="364331"/>
          </a:xfrm>
          <a:prstGeom prst="rect">
            <a:avLst/>
          </a:prstGeom>
          <a:noFill/>
          <a:ln/>
        </p:spPr>
        <p:txBody>
          <a:bodyPr wrap="square" lIns="0" tIns="85090" rIns="0" bIns="8509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52CC"/>
                </a:solidFill>
              </a:rPr>
              <a:t>主要機能</a:t>
            </a:r>
            <a:endParaRPr lang="en-US" sz="987" dirty="0"/>
          </a:p>
        </p:txBody>
      </p:sp>
      <p:sp>
        <p:nvSpPr>
          <p:cNvPr id="18" name="Text 15"/>
          <p:cNvSpPr/>
          <p:nvPr/>
        </p:nvSpPr>
        <p:spPr>
          <a:xfrm>
            <a:off x="2191680" y="3302198"/>
            <a:ext cx="3008970" cy="364331"/>
          </a:xfrm>
          <a:prstGeom prst="rect">
            <a:avLst/>
          </a:prstGeom>
          <a:noFill/>
          <a:ln/>
        </p:spPr>
        <p:txBody>
          <a:bodyPr wrap="square" lIns="0" tIns="85090" rIns="0" bIns="8509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Session管理, Multipart File Upload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571500" y="3666530"/>
            <a:ext cx="1620180" cy="364331"/>
          </a:xfrm>
          <a:prstGeom prst="rect">
            <a:avLst/>
          </a:prstGeom>
          <a:noFill/>
          <a:ln/>
        </p:spPr>
        <p:txBody>
          <a:bodyPr wrap="square" lIns="0" tIns="85090" rIns="0" bIns="8509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52CC"/>
                </a:solidFill>
              </a:rPr>
              <a:t>開発ツール</a:t>
            </a:r>
            <a:endParaRPr lang="en-US" sz="987" dirty="0"/>
          </a:p>
        </p:txBody>
      </p:sp>
      <p:sp>
        <p:nvSpPr>
          <p:cNvPr id="20" name="Text 17"/>
          <p:cNvSpPr/>
          <p:nvPr/>
        </p:nvSpPr>
        <p:spPr>
          <a:xfrm>
            <a:off x="2191680" y="3666530"/>
            <a:ext cx="3008970" cy="364331"/>
          </a:xfrm>
          <a:prstGeom prst="rect">
            <a:avLst/>
          </a:prstGeom>
          <a:noFill/>
          <a:ln/>
        </p:spPr>
        <p:txBody>
          <a:bodyPr wrap="square" lIns="0" tIns="85090" rIns="0" bIns="8509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Eclipse, SQL Developer</a:t>
            </a:r>
            <a:endParaRPr lang="en-US" sz="1050" dirty="0"/>
          </a:p>
        </p:txBody>
      </p:sp>
      <p:sp>
        <p:nvSpPr>
          <p:cNvPr id="21" name="Shape 18"/>
          <p:cNvSpPr/>
          <p:nvPr/>
        </p:nvSpPr>
        <p:spPr>
          <a:xfrm>
            <a:off x="5486400" y="1416248"/>
            <a:ext cx="3086100" cy="78581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275" y="1559123"/>
            <a:ext cx="840088" cy="500063"/>
          </a:xfrm>
          <a:prstGeom prst="rect">
            <a:avLst/>
          </a:prstGeom>
        </p:spPr>
      </p:pic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238" y="1559123"/>
            <a:ext cx="840088" cy="500063"/>
          </a:xfrm>
          <a:prstGeom prst="rect">
            <a:avLst/>
          </a:prstGeom>
        </p:spPr>
      </p:pic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5202" y="1559123"/>
            <a:ext cx="840088" cy="500063"/>
          </a:xfrm>
          <a:prstGeom prst="rect">
            <a:avLst/>
          </a:prstGeom>
        </p:spPr>
      </p:pic>
      <p:sp>
        <p:nvSpPr>
          <p:cNvPr id="25" name="Shape 19"/>
          <p:cNvSpPr/>
          <p:nvPr/>
        </p:nvSpPr>
        <p:spPr>
          <a:xfrm>
            <a:off x="5486400" y="2344936"/>
            <a:ext cx="3086100" cy="2755702"/>
          </a:xfrm>
          <a:prstGeom prst="rect">
            <a:avLst/>
          </a:prstGeom>
          <a:solidFill>
            <a:srgbClr val="2B2B2B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9275" y="3087049"/>
            <a:ext cx="128588" cy="17145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5829300" y="3047758"/>
            <a:ext cx="102870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E63946"/>
                </a:solidFill>
              </a:rPr>
              <a:t>技術選定理由</a:t>
            </a:r>
            <a:endParaRPr lang="en-US" sz="1193" dirty="0"/>
          </a:p>
        </p:txBody>
      </p:sp>
      <p:sp>
        <p:nvSpPr>
          <p:cNvPr id="28" name="Text 21"/>
          <p:cNvSpPr/>
          <p:nvPr/>
        </p:nvSpPr>
        <p:spPr>
          <a:xfrm>
            <a:off x="5629275" y="3369227"/>
            <a:ext cx="2800350" cy="10285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ts val="16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Javaベースの伝統的なWeb開発技術スタックを選択し、サーバーサイドレンダリングとMVCパターンの基本原理を学習することで、最新フレームワークへの移行にも柔軟に対応できる基礎能力を確立しました。</a:t>
            </a:r>
            <a:endParaRPr lang="en-US" sz="94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83760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237655"/>
            <a:ext cx="8001000" cy="28575"/>
          </a:xfrm>
          <a:prstGeom prst="rect">
            <a:avLst/>
          </a:prstGeom>
          <a:solidFill>
            <a:srgbClr val="2B2B2B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3520446" cy="66615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294" b="1" kern="0" spc="-2" dirty="0">
                <a:solidFill>
                  <a:srgbClr val="2B2B2B"/>
                </a:solidFill>
              </a:rPr>
              <a:t>データベース設計</a:t>
            </a:r>
            <a:endParaRPr lang="en-US" sz="3294" dirty="0"/>
          </a:p>
        </p:txBody>
      </p:sp>
      <p:sp>
        <p:nvSpPr>
          <p:cNvPr id="6" name="Text 3"/>
          <p:cNvSpPr/>
          <p:nvPr/>
        </p:nvSpPr>
        <p:spPr>
          <a:xfrm>
            <a:off x="8376354" y="860822"/>
            <a:ext cx="1961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E63946"/>
                </a:solidFill>
              </a:rPr>
              <a:t>04</a:t>
            </a:r>
            <a:endParaRPr lang="en-US" sz="1193" dirty="0"/>
          </a:p>
        </p:txBody>
      </p:sp>
      <p:sp>
        <p:nvSpPr>
          <p:cNvPr id="7" name="Shape 4"/>
          <p:cNvSpPr/>
          <p:nvPr/>
        </p:nvSpPr>
        <p:spPr>
          <a:xfrm>
            <a:off x="571500" y="1380530"/>
            <a:ext cx="2524116" cy="264497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571500" y="1380530"/>
            <a:ext cx="2524116" cy="57150"/>
          </a:xfrm>
          <a:prstGeom prst="rect">
            <a:avLst/>
          </a:prstGeom>
          <a:solidFill>
            <a:srgbClr val="0052CC"/>
          </a:solidFill>
          <a:ln/>
        </p:spPr>
      </p:sp>
      <p:sp>
        <p:nvSpPr>
          <p:cNvPr id="9" name="Text 6"/>
          <p:cNvSpPr/>
          <p:nvPr/>
        </p:nvSpPr>
        <p:spPr>
          <a:xfrm>
            <a:off x="685800" y="1494830"/>
            <a:ext cx="120324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B2B2B"/>
                </a:solidFill>
              </a:rPr>
              <a:t>diarymember</a:t>
            </a:r>
            <a:endParaRPr lang="en-US" sz="1193" dirty="0"/>
          </a:p>
        </p:txBody>
      </p:sp>
      <p:sp>
        <p:nvSpPr>
          <p:cNvPr id="10" name="Text 7"/>
          <p:cNvSpPr/>
          <p:nvPr/>
        </p:nvSpPr>
        <p:spPr>
          <a:xfrm>
            <a:off x="2581266" y="1539478"/>
            <a:ext cx="400050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会員情報</a:t>
            </a:r>
            <a:endParaRPr lang="en-US" sz="727" dirty="0"/>
          </a:p>
        </p:txBody>
      </p:sp>
      <p:sp>
        <p:nvSpPr>
          <p:cNvPr id="11" name="Text 8"/>
          <p:cNvSpPr/>
          <p:nvPr/>
        </p:nvSpPr>
        <p:spPr>
          <a:xfrm>
            <a:off x="685800" y="1928813"/>
            <a:ext cx="507374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63946"/>
                </a:solidFill>
              </a:rPr>
              <a:t>PK</a:t>
            </a:r>
            <a:r>
              <a:rPr lang="en-US" sz="784" b="1" dirty="0">
                <a:solidFill>
                  <a:srgbClr val="333333"/>
                </a:solidFill>
              </a:rPr>
              <a:t>userid</a:t>
            </a:r>
            <a:endParaRPr lang="en-US" sz="584" dirty="0"/>
          </a:p>
        </p:txBody>
      </p:sp>
      <p:sp>
        <p:nvSpPr>
          <p:cNvPr id="12" name="Text 9"/>
          <p:cNvSpPr/>
          <p:nvPr/>
        </p:nvSpPr>
        <p:spPr>
          <a:xfrm>
            <a:off x="2304111" y="1928813"/>
            <a:ext cx="6772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VARCHAR2(50)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685800" y="2205633"/>
            <a:ext cx="5752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333333"/>
                </a:solidFill>
              </a:rPr>
              <a:t>username</a:t>
            </a:r>
            <a:endParaRPr lang="en-US" sz="784" dirty="0"/>
          </a:p>
        </p:txBody>
      </p:sp>
      <p:sp>
        <p:nvSpPr>
          <p:cNvPr id="14" name="Text 11"/>
          <p:cNvSpPr/>
          <p:nvPr/>
        </p:nvSpPr>
        <p:spPr>
          <a:xfrm>
            <a:off x="2304111" y="2205633"/>
            <a:ext cx="6772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VARCHAR2(50)</a:t>
            </a:r>
            <a:endParaRPr lang="en-US" sz="727" dirty="0"/>
          </a:p>
        </p:txBody>
      </p:sp>
      <p:sp>
        <p:nvSpPr>
          <p:cNvPr id="15" name="Text 12"/>
          <p:cNvSpPr/>
          <p:nvPr/>
        </p:nvSpPr>
        <p:spPr>
          <a:xfrm>
            <a:off x="685800" y="2482453"/>
            <a:ext cx="5455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333333"/>
                </a:solidFill>
              </a:rPr>
              <a:t>password</a:t>
            </a:r>
            <a:endParaRPr lang="en-US" sz="784" dirty="0"/>
          </a:p>
        </p:txBody>
      </p:sp>
      <p:sp>
        <p:nvSpPr>
          <p:cNvPr id="16" name="Text 13"/>
          <p:cNvSpPr/>
          <p:nvPr/>
        </p:nvSpPr>
        <p:spPr>
          <a:xfrm>
            <a:off x="2246905" y="2482453"/>
            <a:ext cx="7344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VARCHAR2(300)</a:t>
            </a:r>
            <a:endParaRPr lang="en-US" sz="727" dirty="0"/>
          </a:p>
        </p:txBody>
      </p:sp>
      <p:sp>
        <p:nvSpPr>
          <p:cNvPr id="17" name="Text 14"/>
          <p:cNvSpPr/>
          <p:nvPr/>
        </p:nvSpPr>
        <p:spPr>
          <a:xfrm>
            <a:off x="685800" y="2759273"/>
            <a:ext cx="3185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333333"/>
                </a:solidFill>
              </a:rPr>
              <a:t>email</a:t>
            </a:r>
            <a:endParaRPr lang="en-US" sz="784" dirty="0"/>
          </a:p>
        </p:txBody>
      </p:sp>
      <p:sp>
        <p:nvSpPr>
          <p:cNvPr id="18" name="Text 15"/>
          <p:cNvSpPr/>
          <p:nvPr/>
        </p:nvSpPr>
        <p:spPr>
          <a:xfrm>
            <a:off x="2304111" y="2759273"/>
            <a:ext cx="6772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VARCHAR2(50)</a:t>
            </a:r>
            <a:endParaRPr lang="en-US" sz="727" dirty="0"/>
          </a:p>
        </p:txBody>
      </p:sp>
      <p:sp>
        <p:nvSpPr>
          <p:cNvPr id="19" name="Text 16"/>
          <p:cNvSpPr/>
          <p:nvPr/>
        </p:nvSpPr>
        <p:spPr>
          <a:xfrm>
            <a:off x="685800" y="3036094"/>
            <a:ext cx="3742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333333"/>
                </a:solidFill>
              </a:rPr>
              <a:t>profile</a:t>
            </a:r>
            <a:endParaRPr lang="en-US" sz="784" dirty="0"/>
          </a:p>
        </p:txBody>
      </p:sp>
      <p:sp>
        <p:nvSpPr>
          <p:cNvPr id="20" name="Text 17"/>
          <p:cNvSpPr/>
          <p:nvPr/>
        </p:nvSpPr>
        <p:spPr>
          <a:xfrm>
            <a:off x="2246905" y="3036094"/>
            <a:ext cx="7344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VARCHAR2(500)</a:t>
            </a:r>
            <a:endParaRPr lang="en-US" sz="727" dirty="0"/>
          </a:p>
        </p:txBody>
      </p:sp>
      <p:sp>
        <p:nvSpPr>
          <p:cNvPr id="21" name="Shape 18"/>
          <p:cNvSpPr/>
          <p:nvPr/>
        </p:nvSpPr>
        <p:spPr>
          <a:xfrm>
            <a:off x="3309928" y="1380530"/>
            <a:ext cx="2524116" cy="264497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Shape 19"/>
          <p:cNvSpPr/>
          <p:nvPr/>
        </p:nvSpPr>
        <p:spPr>
          <a:xfrm>
            <a:off x="3309928" y="1380530"/>
            <a:ext cx="2524116" cy="57150"/>
          </a:xfrm>
          <a:prstGeom prst="rect">
            <a:avLst/>
          </a:prstGeom>
          <a:solidFill>
            <a:srgbClr val="2B2B2B"/>
          </a:solidFill>
          <a:ln/>
        </p:spPr>
      </p:sp>
      <p:sp>
        <p:nvSpPr>
          <p:cNvPr id="23" name="Text 20"/>
          <p:cNvSpPr/>
          <p:nvPr/>
        </p:nvSpPr>
        <p:spPr>
          <a:xfrm>
            <a:off x="3424228" y="1494830"/>
            <a:ext cx="93477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B2B2B"/>
                </a:solidFill>
              </a:rPr>
              <a:t>diarywrite</a:t>
            </a:r>
            <a:endParaRPr lang="en-US" sz="1193" dirty="0"/>
          </a:p>
        </p:txBody>
      </p:sp>
      <p:sp>
        <p:nvSpPr>
          <p:cNvPr id="24" name="Text 21"/>
          <p:cNvSpPr/>
          <p:nvPr/>
        </p:nvSpPr>
        <p:spPr>
          <a:xfrm>
            <a:off x="5319694" y="1539478"/>
            <a:ext cx="400050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投稿情報</a:t>
            </a:r>
            <a:endParaRPr lang="en-US" sz="727" dirty="0"/>
          </a:p>
        </p:txBody>
      </p:sp>
      <p:sp>
        <p:nvSpPr>
          <p:cNvPr id="25" name="Text 22"/>
          <p:cNvSpPr/>
          <p:nvPr/>
        </p:nvSpPr>
        <p:spPr>
          <a:xfrm>
            <a:off x="3424228" y="1928813"/>
            <a:ext cx="367010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63946"/>
                </a:solidFill>
              </a:rPr>
              <a:t>PK</a:t>
            </a:r>
            <a:r>
              <a:rPr lang="en-US" sz="784" b="1" dirty="0">
                <a:solidFill>
                  <a:srgbClr val="333333"/>
                </a:solidFill>
              </a:rPr>
              <a:t>bno</a:t>
            </a:r>
            <a:endParaRPr lang="en-US" sz="584" dirty="0"/>
          </a:p>
        </p:txBody>
      </p:sp>
      <p:sp>
        <p:nvSpPr>
          <p:cNvPr id="26" name="Text 23"/>
          <p:cNvSpPr/>
          <p:nvPr/>
        </p:nvSpPr>
        <p:spPr>
          <a:xfrm>
            <a:off x="5297091" y="1928813"/>
            <a:ext cx="42265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NUMBER</a:t>
            </a:r>
            <a:endParaRPr lang="en-US" sz="727" dirty="0"/>
          </a:p>
        </p:txBody>
      </p:sp>
      <p:sp>
        <p:nvSpPr>
          <p:cNvPr id="27" name="Text 24"/>
          <p:cNvSpPr/>
          <p:nvPr/>
        </p:nvSpPr>
        <p:spPr>
          <a:xfrm>
            <a:off x="3424228" y="2205633"/>
            <a:ext cx="3239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333333"/>
                </a:solidFill>
              </a:rPr>
              <a:t>name</a:t>
            </a:r>
            <a:endParaRPr lang="en-US" sz="784" dirty="0"/>
          </a:p>
        </p:txBody>
      </p:sp>
      <p:sp>
        <p:nvSpPr>
          <p:cNvPr id="28" name="Text 25"/>
          <p:cNvSpPr/>
          <p:nvPr/>
        </p:nvSpPr>
        <p:spPr>
          <a:xfrm>
            <a:off x="5042539" y="2205633"/>
            <a:ext cx="6772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VARCHAR2(20)</a:t>
            </a:r>
            <a:endParaRPr lang="en-US" sz="727" dirty="0"/>
          </a:p>
        </p:txBody>
      </p:sp>
      <p:sp>
        <p:nvSpPr>
          <p:cNvPr id="29" name="Text 26"/>
          <p:cNvSpPr/>
          <p:nvPr/>
        </p:nvSpPr>
        <p:spPr>
          <a:xfrm>
            <a:off x="3424228" y="2482453"/>
            <a:ext cx="4464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333333"/>
                </a:solidFill>
              </a:rPr>
              <a:t>content</a:t>
            </a:r>
            <a:endParaRPr lang="en-US" sz="784" dirty="0"/>
          </a:p>
        </p:txBody>
      </p:sp>
      <p:sp>
        <p:nvSpPr>
          <p:cNvPr id="30" name="Text 27"/>
          <p:cNvSpPr/>
          <p:nvPr/>
        </p:nvSpPr>
        <p:spPr>
          <a:xfrm>
            <a:off x="4928127" y="2482453"/>
            <a:ext cx="79161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VARCHAR2(4000)</a:t>
            </a:r>
            <a:endParaRPr lang="en-US" sz="727" dirty="0"/>
          </a:p>
        </p:txBody>
      </p:sp>
      <p:sp>
        <p:nvSpPr>
          <p:cNvPr id="31" name="Text 28"/>
          <p:cNvSpPr/>
          <p:nvPr/>
        </p:nvSpPr>
        <p:spPr>
          <a:xfrm>
            <a:off x="3424228" y="2759273"/>
            <a:ext cx="40097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333333"/>
                </a:solidFill>
              </a:rPr>
              <a:t>imgfile</a:t>
            </a:r>
            <a:endParaRPr lang="en-US" sz="784" dirty="0"/>
          </a:p>
        </p:txBody>
      </p:sp>
      <p:sp>
        <p:nvSpPr>
          <p:cNvPr id="32" name="Text 29"/>
          <p:cNvSpPr/>
          <p:nvPr/>
        </p:nvSpPr>
        <p:spPr>
          <a:xfrm>
            <a:off x="4985333" y="2759273"/>
            <a:ext cx="7344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VARCHAR2(500)</a:t>
            </a:r>
            <a:endParaRPr lang="en-US" sz="727" dirty="0"/>
          </a:p>
        </p:txBody>
      </p:sp>
      <p:sp>
        <p:nvSpPr>
          <p:cNvPr id="33" name="Text 30"/>
          <p:cNvSpPr/>
          <p:nvPr/>
        </p:nvSpPr>
        <p:spPr>
          <a:xfrm>
            <a:off x="3424228" y="3036094"/>
            <a:ext cx="4480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333333"/>
                </a:solidFill>
              </a:rPr>
              <a:t>regdate</a:t>
            </a:r>
            <a:endParaRPr lang="en-US" sz="784" dirty="0"/>
          </a:p>
        </p:txBody>
      </p:sp>
      <p:sp>
        <p:nvSpPr>
          <p:cNvPr id="34" name="Text 31"/>
          <p:cNvSpPr/>
          <p:nvPr/>
        </p:nvSpPr>
        <p:spPr>
          <a:xfrm>
            <a:off x="5480596" y="3036094"/>
            <a:ext cx="2391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DATE</a:t>
            </a:r>
            <a:endParaRPr lang="en-US" sz="727" dirty="0"/>
          </a:p>
        </p:txBody>
      </p:sp>
      <p:sp>
        <p:nvSpPr>
          <p:cNvPr id="35" name="Shape 32"/>
          <p:cNvSpPr/>
          <p:nvPr/>
        </p:nvSpPr>
        <p:spPr>
          <a:xfrm>
            <a:off x="6048356" y="1380530"/>
            <a:ext cx="2524116" cy="264497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6" name="Shape 33"/>
          <p:cNvSpPr/>
          <p:nvPr/>
        </p:nvSpPr>
        <p:spPr>
          <a:xfrm>
            <a:off x="6048356" y="1380530"/>
            <a:ext cx="2524116" cy="57150"/>
          </a:xfrm>
          <a:prstGeom prst="rect">
            <a:avLst/>
          </a:prstGeom>
          <a:solidFill>
            <a:srgbClr val="E63946"/>
          </a:solidFill>
          <a:ln/>
        </p:spPr>
      </p:sp>
      <p:sp>
        <p:nvSpPr>
          <p:cNvPr id="37" name="Text 34"/>
          <p:cNvSpPr/>
          <p:nvPr/>
        </p:nvSpPr>
        <p:spPr>
          <a:xfrm>
            <a:off x="6162656" y="1494830"/>
            <a:ext cx="91094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B2B2B"/>
                </a:solidFill>
              </a:rPr>
              <a:t>diaryreply</a:t>
            </a:r>
            <a:endParaRPr lang="en-US" sz="1193" dirty="0"/>
          </a:p>
        </p:txBody>
      </p:sp>
      <p:sp>
        <p:nvSpPr>
          <p:cNvPr id="38" name="Text 35"/>
          <p:cNvSpPr/>
          <p:nvPr/>
        </p:nvSpPr>
        <p:spPr>
          <a:xfrm>
            <a:off x="7858097" y="1539478"/>
            <a:ext cx="600075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コメント情報</a:t>
            </a:r>
            <a:endParaRPr lang="en-US" sz="727" dirty="0"/>
          </a:p>
        </p:txBody>
      </p:sp>
      <p:sp>
        <p:nvSpPr>
          <p:cNvPr id="39" name="Text 36"/>
          <p:cNvSpPr/>
          <p:nvPr/>
        </p:nvSpPr>
        <p:spPr>
          <a:xfrm>
            <a:off x="6162656" y="1928813"/>
            <a:ext cx="703380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63946"/>
                </a:solidFill>
              </a:rPr>
              <a:t>PK</a:t>
            </a:r>
            <a:r>
              <a:rPr lang="en-US" sz="784" b="1" dirty="0">
                <a:solidFill>
                  <a:srgbClr val="333333"/>
                </a:solidFill>
              </a:rPr>
              <a:t>reply_bno</a:t>
            </a:r>
            <a:endParaRPr lang="en-US" sz="584" dirty="0"/>
          </a:p>
        </p:txBody>
      </p:sp>
      <p:sp>
        <p:nvSpPr>
          <p:cNvPr id="40" name="Text 37"/>
          <p:cNvSpPr/>
          <p:nvPr/>
        </p:nvSpPr>
        <p:spPr>
          <a:xfrm>
            <a:off x="8035519" y="1928813"/>
            <a:ext cx="42265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NUMBER</a:t>
            </a:r>
            <a:endParaRPr lang="en-US" sz="727" dirty="0"/>
          </a:p>
        </p:txBody>
      </p:sp>
      <p:sp>
        <p:nvSpPr>
          <p:cNvPr id="41" name="Text 38"/>
          <p:cNvSpPr/>
          <p:nvPr/>
        </p:nvSpPr>
        <p:spPr>
          <a:xfrm>
            <a:off x="6162656" y="2205633"/>
            <a:ext cx="699195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052CC"/>
                </a:solidFill>
              </a:rPr>
              <a:t>FK</a:t>
            </a:r>
            <a:r>
              <a:rPr lang="en-US" sz="784" b="1" dirty="0">
                <a:solidFill>
                  <a:srgbClr val="333333"/>
                </a:solidFill>
              </a:rPr>
              <a:t>diary_bno</a:t>
            </a:r>
            <a:endParaRPr lang="en-US" sz="584" dirty="0"/>
          </a:p>
        </p:txBody>
      </p:sp>
      <p:sp>
        <p:nvSpPr>
          <p:cNvPr id="42" name="Text 39"/>
          <p:cNvSpPr/>
          <p:nvPr/>
        </p:nvSpPr>
        <p:spPr>
          <a:xfrm>
            <a:off x="8035519" y="2205633"/>
            <a:ext cx="42265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NUMBER</a:t>
            </a:r>
            <a:endParaRPr lang="en-US" sz="727" dirty="0"/>
          </a:p>
        </p:txBody>
      </p:sp>
      <p:sp>
        <p:nvSpPr>
          <p:cNvPr id="43" name="Text 40"/>
          <p:cNvSpPr/>
          <p:nvPr/>
        </p:nvSpPr>
        <p:spPr>
          <a:xfrm>
            <a:off x="6162656" y="2482453"/>
            <a:ext cx="499421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052CC"/>
                </a:solidFill>
              </a:rPr>
              <a:t>FK</a:t>
            </a:r>
            <a:r>
              <a:rPr lang="en-US" sz="784" b="1" dirty="0">
                <a:solidFill>
                  <a:srgbClr val="333333"/>
                </a:solidFill>
              </a:rPr>
              <a:t>userid</a:t>
            </a:r>
            <a:endParaRPr lang="en-US" sz="584" dirty="0"/>
          </a:p>
        </p:txBody>
      </p:sp>
      <p:sp>
        <p:nvSpPr>
          <p:cNvPr id="44" name="Text 41"/>
          <p:cNvSpPr/>
          <p:nvPr/>
        </p:nvSpPr>
        <p:spPr>
          <a:xfrm>
            <a:off x="7780967" y="2482453"/>
            <a:ext cx="6772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VARCHAR2(50)</a:t>
            </a:r>
            <a:endParaRPr lang="en-US" sz="727" dirty="0"/>
          </a:p>
        </p:txBody>
      </p:sp>
      <p:sp>
        <p:nvSpPr>
          <p:cNvPr id="45" name="Text 42"/>
          <p:cNvSpPr/>
          <p:nvPr/>
        </p:nvSpPr>
        <p:spPr>
          <a:xfrm>
            <a:off x="6162656" y="2759273"/>
            <a:ext cx="5199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333333"/>
                </a:solidFill>
              </a:rPr>
              <a:t>replytext</a:t>
            </a:r>
            <a:endParaRPr lang="en-US" sz="784" dirty="0"/>
          </a:p>
        </p:txBody>
      </p:sp>
      <p:sp>
        <p:nvSpPr>
          <p:cNvPr id="46" name="Text 43"/>
          <p:cNvSpPr/>
          <p:nvPr/>
        </p:nvSpPr>
        <p:spPr>
          <a:xfrm>
            <a:off x="7666555" y="2759273"/>
            <a:ext cx="79161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VARCHAR2(4000)</a:t>
            </a:r>
            <a:endParaRPr lang="en-US" sz="727" dirty="0"/>
          </a:p>
        </p:txBody>
      </p:sp>
      <p:sp>
        <p:nvSpPr>
          <p:cNvPr id="47" name="Text 44"/>
          <p:cNvSpPr/>
          <p:nvPr/>
        </p:nvSpPr>
        <p:spPr>
          <a:xfrm>
            <a:off x="6162656" y="3036094"/>
            <a:ext cx="4480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333333"/>
                </a:solidFill>
              </a:rPr>
              <a:t>regdate</a:t>
            </a:r>
            <a:endParaRPr lang="en-US" sz="784" dirty="0"/>
          </a:p>
        </p:txBody>
      </p:sp>
      <p:sp>
        <p:nvSpPr>
          <p:cNvPr id="48" name="Text 45"/>
          <p:cNvSpPr/>
          <p:nvPr/>
        </p:nvSpPr>
        <p:spPr>
          <a:xfrm>
            <a:off x="8219024" y="3036094"/>
            <a:ext cx="2391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DATE</a:t>
            </a:r>
            <a:endParaRPr lang="en-US" sz="727" dirty="0"/>
          </a:p>
        </p:txBody>
      </p:sp>
      <p:sp>
        <p:nvSpPr>
          <p:cNvPr id="49" name="Shape 46"/>
          <p:cNvSpPr/>
          <p:nvPr/>
        </p:nvSpPr>
        <p:spPr>
          <a:xfrm>
            <a:off x="571500" y="4096941"/>
            <a:ext cx="8001000" cy="760809"/>
          </a:xfrm>
          <a:prstGeom prst="rect">
            <a:avLst/>
          </a:prstGeom>
          <a:solidFill>
            <a:srgbClr val="EAEAEA"/>
          </a:solidFill>
          <a:ln/>
        </p:spPr>
      </p:sp>
      <p:sp>
        <p:nvSpPr>
          <p:cNvPr id="50" name="Text 47"/>
          <p:cNvSpPr/>
          <p:nvPr/>
        </p:nvSpPr>
        <p:spPr>
          <a:xfrm>
            <a:off x="714375" y="4182666"/>
            <a:ext cx="37147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B2B2B"/>
                </a:solidFill>
              </a:rPr>
              <a:t>Sequences</a:t>
            </a:r>
            <a:endParaRPr lang="en-US" sz="885" dirty="0"/>
          </a:p>
        </p:txBody>
      </p:sp>
      <p:sp>
        <p:nvSpPr>
          <p:cNvPr id="51" name="Text 48"/>
          <p:cNvSpPr/>
          <p:nvPr/>
        </p:nvSpPr>
        <p:spPr>
          <a:xfrm>
            <a:off x="714375" y="4429125"/>
            <a:ext cx="37147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diarywr_seq (投稿番号自動生成)
 diaryrp_seq (コメント番号自動生成)</a:t>
            </a:r>
            <a:endParaRPr lang="en-US" sz="834" dirty="0"/>
          </a:p>
        </p:txBody>
      </p:sp>
      <p:sp>
        <p:nvSpPr>
          <p:cNvPr id="52" name="Text 49"/>
          <p:cNvSpPr/>
          <p:nvPr/>
        </p:nvSpPr>
        <p:spPr>
          <a:xfrm>
            <a:off x="4714875" y="4182666"/>
            <a:ext cx="37147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B2B2B"/>
                </a:solidFill>
              </a:rPr>
              <a:t>Relationships</a:t>
            </a:r>
            <a:endParaRPr lang="en-US" sz="885" dirty="0"/>
          </a:p>
        </p:txBody>
      </p:sp>
      <p:sp>
        <p:nvSpPr>
          <p:cNvPr id="53" name="Text 50"/>
          <p:cNvSpPr/>
          <p:nvPr/>
        </p:nvSpPr>
        <p:spPr>
          <a:xfrm>
            <a:off x="4714875" y="4436269"/>
            <a:ext cx="11229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diaryreply.diary_bno</a:t>
            </a:r>
            <a:endParaRPr lang="en-US" sz="834" dirty="0"/>
          </a:p>
        </p:txBody>
      </p:sp>
      <p:pic>
        <p:nvPicPr>
          <p:cNvPr id="5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221" y="4457700"/>
            <a:ext cx="100013" cy="114300"/>
          </a:xfrm>
          <a:prstGeom prst="rect">
            <a:avLst/>
          </a:prstGeom>
        </p:spPr>
      </p:pic>
      <p:sp>
        <p:nvSpPr>
          <p:cNvPr id="55" name="Text 51"/>
          <p:cNvSpPr/>
          <p:nvPr/>
        </p:nvSpPr>
        <p:spPr>
          <a:xfrm>
            <a:off x="6080671" y="4436269"/>
            <a:ext cx="10933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diarywrite.bno (1:N)</a:t>
            </a:r>
            <a:endParaRPr lang="en-US" sz="834" dirty="0"/>
          </a:p>
        </p:txBody>
      </p:sp>
      <p:sp>
        <p:nvSpPr>
          <p:cNvPr id="56" name="Text 52"/>
          <p:cNvSpPr/>
          <p:nvPr/>
        </p:nvSpPr>
        <p:spPr>
          <a:xfrm>
            <a:off x="4714875" y="4607719"/>
            <a:ext cx="92949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diaryreply.userid</a:t>
            </a:r>
            <a:endParaRPr lang="en-US" sz="834" dirty="0"/>
          </a:p>
        </p:txBody>
      </p:sp>
      <p:pic>
        <p:nvPicPr>
          <p:cNvPr id="5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809" y="4629150"/>
            <a:ext cx="100013" cy="114300"/>
          </a:xfrm>
          <a:prstGeom prst="rect">
            <a:avLst/>
          </a:prstGeom>
        </p:spPr>
      </p:pic>
      <p:sp>
        <p:nvSpPr>
          <p:cNvPr id="58" name="Text 53"/>
          <p:cNvSpPr/>
          <p:nvPr/>
        </p:nvSpPr>
        <p:spPr>
          <a:xfrm>
            <a:off x="5887259" y="4607719"/>
            <a:ext cx="13896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diarymember.userid (1:N)</a:t>
            </a:r>
            <a:endParaRPr lang="en-US" sz="834" dirty="0"/>
          </a:p>
        </p:txBody>
      </p: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71794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117997"/>
            <a:ext cx="8001000" cy="28575"/>
          </a:xfrm>
          <a:prstGeom prst="rect">
            <a:avLst/>
          </a:prstGeom>
          <a:solidFill>
            <a:srgbClr val="2B2B2B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4203399" cy="5822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62" b="1" kern="0" spc="-2" dirty="0">
                <a:solidFill>
                  <a:srgbClr val="2B2B2B"/>
                </a:solidFill>
              </a:rPr>
              <a:t>システムアーキテクチャ</a:t>
            </a:r>
            <a:endParaRPr lang="en-US" sz="2862" dirty="0"/>
          </a:p>
        </p:txBody>
      </p:sp>
      <p:sp>
        <p:nvSpPr>
          <p:cNvPr id="6" name="Text 3"/>
          <p:cNvSpPr/>
          <p:nvPr/>
        </p:nvSpPr>
        <p:spPr>
          <a:xfrm>
            <a:off x="8376353" y="776883"/>
            <a:ext cx="186622" cy="194667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l">
              <a:lnSpc>
                <a:spcPts val="1600"/>
              </a:lnSpc>
              <a:buNone/>
              <a:defRPr/>
            </a:pPr>
            <a:r>
              <a:rPr lang="en-US" sz="1193" b="1">
                <a:solidFill>
                  <a:srgbClr val="e63946"/>
                </a:solidFill>
              </a:rPr>
              <a:t>0</a:t>
            </a:r>
            <a:r>
              <a:rPr lang="en-US" altLang="ko-KR" sz="1193" b="1">
                <a:solidFill>
                  <a:srgbClr val="e63946"/>
                </a:solidFill>
              </a:rPr>
              <a:t>5</a:t>
            </a:r>
            <a:endParaRPr lang="en-US" altLang="ko-KR" sz="1193" b="1">
              <a:solidFill>
                <a:srgbClr val="e63946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571500" y="1246584"/>
            <a:ext cx="8001000" cy="51256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571500" y="1246584"/>
            <a:ext cx="57150" cy="512564"/>
          </a:xfrm>
          <a:prstGeom prst="rect">
            <a:avLst/>
          </a:prstGeom>
          <a:solidFill>
            <a:srgbClr val="0052CC"/>
          </a:solidFill>
          <a:ln/>
        </p:spPr>
      </p:sp>
      <p:sp>
        <p:nvSpPr>
          <p:cNvPr id="9" name="Text 6"/>
          <p:cNvSpPr/>
          <p:nvPr/>
        </p:nvSpPr>
        <p:spPr>
          <a:xfrm>
            <a:off x="685800" y="1303734"/>
            <a:ext cx="1285875" cy="3982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B2B2B"/>
                </a:solidFill>
              </a:rPr>
              <a:t>Controller</a:t>
            </a:r>
            <a:endParaRPr lang="en-US" sz="1193" dirty="0"/>
          </a:p>
        </p:txBody>
      </p:sp>
      <p:sp>
        <p:nvSpPr>
          <p:cNvPr id="10" name="Text 7"/>
          <p:cNvSpPr/>
          <p:nvPr/>
        </p:nvSpPr>
        <p:spPr>
          <a:xfrm>
            <a:off x="2114550" y="1303734"/>
            <a:ext cx="634365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52CC"/>
                </a:solidFill>
              </a:rPr>
              <a:t>要求処理と分岐 (URI分析)</a:t>
            </a:r>
            <a:endParaRPr lang="en-US" sz="987" dirty="0"/>
          </a:p>
        </p:txBody>
      </p:sp>
      <p:sp>
        <p:nvSpPr>
          <p:cNvPr id="11" name="Text 8"/>
          <p:cNvSpPr/>
          <p:nvPr/>
        </p:nvSpPr>
        <p:spPr>
          <a:xfrm>
            <a:off x="2114550" y="1546622"/>
            <a:ext cx="63436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666666"/>
                </a:solidFill>
              </a:rPr>
              <a:t>DiaryController, MemberController, MainController</a:t>
            </a:r>
            <a:endParaRPr lang="en-US" sz="834" dirty="0"/>
          </a:p>
        </p:txBody>
      </p:sp>
      <p:sp>
        <p:nvSpPr>
          <p:cNvPr id="12" name="Shape 9"/>
          <p:cNvSpPr/>
          <p:nvPr/>
        </p:nvSpPr>
        <p:spPr>
          <a:xfrm>
            <a:off x="571500" y="1816298"/>
            <a:ext cx="8001000" cy="51256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571500" y="1816298"/>
            <a:ext cx="57150" cy="512564"/>
          </a:xfrm>
          <a:prstGeom prst="rect">
            <a:avLst/>
          </a:prstGeom>
          <a:solidFill>
            <a:srgbClr val="2B2B2B"/>
          </a:solidFill>
          <a:ln/>
        </p:spPr>
      </p:sp>
      <p:sp>
        <p:nvSpPr>
          <p:cNvPr id="14" name="Text 11"/>
          <p:cNvSpPr/>
          <p:nvPr/>
        </p:nvSpPr>
        <p:spPr>
          <a:xfrm>
            <a:off x="685800" y="1873448"/>
            <a:ext cx="1285875" cy="3982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B2B2B"/>
                </a:solidFill>
              </a:rPr>
              <a:t>Service</a:t>
            </a:r>
            <a:endParaRPr lang="en-US" sz="1193" dirty="0"/>
          </a:p>
        </p:txBody>
      </p:sp>
      <p:sp>
        <p:nvSpPr>
          <p:cNvPr id="15" name="Text 12"/>
          <p:cNvSpPr/>
          <p:nvPr/>
        </p:nvSpPr>
        <p:spPr>
          <a:xfrm>
            <a:off x="2114550" y="1873448"/>
            <a:ext cx="634365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52CC"/>
                </a:solidFill>
              </a:rPr>
              <a:t>ビジネスロジック (Commandパターン)</a:t>
            </a:r>
            <a:endParaRPr lang="en-US" sz="987" dirty="0"/>
          </a:p>
        </p:txBody>
      </p:sp>
      <p:sp>
        <p:nvSpPr>
          <p:cNvPr id="16" name="Text 13"/>
          <p:cNvSpPr/>
          <p:nvPr/>
        </p:nvSpPr>
        <p:spPr>
          <a:xfrm>
            <a:off x="2114550" y="2116336"/>
            <a:ext cx="63436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666666"/>
                </a:solidFill>
              </a:rPr>
              <a:t>DiaryWrite, DiaryList, MemberLogin, MemberInsert...</a:t>
            </a:r>
            <a:endParaRPr lang="en-US" sz="834" dirty="0"/>
          </a:p>
        </p:txBody>
      </p:sp>
      <p:sp>
        <p:nvSpPr>
          <p:cNvPr id="17" name="Shape 14"/>
          <p:cNvSpPr/>
          <p:nvPr/>
        </p:nvSpPr>
        <p:spPr>
          <a:xfrm>
            <a:off x="571500" y="2386013"/>
            <a:ext cx="8001000" cy="51256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571500" y="2386013"/>
            <a:ext cx="57150" cy="512564"/>
          </a:xfrm>
          <a:prstGeom prst="rect">
            <a:avLst/>
          </a:prstGeom>
          <a:solidFill>
            <a:srgbClr val="E63946"/>
          </a:solidFill>
          <a:ln/>
        </p:spPr>
      </p:sp>
      <p:sp>
        <p:nvSpPr>
          <p:cNvPr id="19" name="Text 16"/>
          <p:cNvSpPr/>
          <p:nvPr/>
        </p:nvSpPr>
        <p:spPr>
          <a:xfrm>
            <a:off x="685800" y="2443163"/>
            <a:ext cx="1285875" cy="3982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B2B2B"/>
                </a:solidFill>
              </a:rPr>
              <a:t>DAO</a:t>
            </a:r>
            <a:endParaRPr lang="en-US" sz="1193" dirty="0"/>
          </a:p>
        </p:txBody>
      </p:sp>
      <p:sp>
        <p:nvSpPr>
          <p:cNvPr id="20" name="Text 17"/>
          <p:cNvSpPr/>
          <p:nvPr/>
        </p:nvSpPr>
        <p:spPr>
          <a:xfrm>
            <a:off x="2114550" y="2443163"/>
            <a:ext cx="634365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52CC"/>
                </a:solidFill>
              </a:rPr>
              <a:t>データアクセス (SQL実行)</a:t>
            </a:r>
            <a:endParaRPr lang="en-US" sz="987" dirty="0"/>
          </a:p>
        </p:txBody>
      </p:sp>
      <p:sp>
        <p:nvSpPr>
          <p:cNvPr id="21" name="Text 18"/>
          <p:cNvSpPr/>
          <p:nvPr/>
        </p:nvSpPr>
        <p:spPr>
          <a:xfrm>
            <a:off x="2114550" y="2686050"/>
            <a:ext cx="63436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666666"/>
                </a:solidFill>
              </a:rPr>
              <a:t>DiaryDao, MemberDao, ReplyDao, DBManager</a:t>
            </a:r>
            <a:endParaRPr lang="en-US" sz="834" dirty="0"/>
          </a:p>
        </p:txBody>
      </p:sp>
      <p:sp>
        <p:nvSpPr>
          <p:cNvPr id="22" name="Shape 19"/>
          <p:cNvSpPr/>
          <p:nvPr/>
        </p:nvSpPr>
        <p:spPr>
          <a:xfrm>
            <a:off x="571500" y="2955727"/>
            <a:ext cx="8001000" cy="51256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3" name="Shape 20"/>
          <p:cNvSpPr/>
          <p:nvPr/>
        </p:nvSpPr>
        <p:spPr>
          <a:xfrm>
            <a:off x="571500" y="2955727"/>
            <a:ext cx="57150" cy="512564"/>
          </a:xfrm>
          <a:prstGeom prst="rect">
            <a:avLst/>
          </a:prstGeom>
          <a:solidFill>
            <a:srgbClr val="0052CC"/>
          </a:solidFill>
          <a:ln/>
        </p:spPr>
      </p:sp>
      <p:sp>
        <p:nvSpPr>
          <p:cNvPr id="24" name="Text 21"/>
          <p:cNvSpPr/>
          <p:nvPr/>
        </p:nvSpPr>
        <p:spPr>
          <a:xfrm>
            <a:off x="685800" y="3012877"/>
            <a:ext cx="1285875" cy="3982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B2B2B"/>
                </a:solidFill>
              </a:rPr>
              <a:t>DTO</a:t>
            </a:r>
            <a:endParaRPr lang="en-US" sz="1193" dirty="0"/>
          </a:p>
        </p:txBody>
      </p:sp>
      <p:sp>
        <p:nvSpPr>
          <p:cNvPr id="25" name="Text 22"/>
          <p:cNvSpPr/>
          <p:nvPr/>
        </p:nvSpPr>
        <p:spPr>
          <a:xfrm>
            <a:off x="2114550" y="3012877"/>
            <a:ext cx="634365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52CC"/>
                </a:solidFill>
              </a:rPr>
              <a:t>データ転送オブジェクト</a:t>
            </a:r>
            <a:endParaRPr lang="en-US" sz="987" dirty="0"/>
          </a:p>
        </p:txBody>
      </p:sp>
      <p:sp>
        <p:nvSpPr>
          <p:cNvPr id="26" name="Text 23"/>
          <p:cNvSpPr/>
          <p:nvPr/>
        </p:nvSpPr>
        <p:spPr>
          <a:xfrm>
            <a:off x="2114550" y="3255764"/>
            <a:ext cx="63436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666666"/>
                </a:solidFill>
              </a:rPr>
              <a:t>DiaryDto, MemberDto, ReplyDto</a:t>
            </a:r>
            <a:endParaRPr lang="en-US" sz="834" dirty="0"/>
          </a:p>
        </p:txBody>
      </p:sp>
      <p:sp>
        <p:nvSpPr>
          <p:cNvPr id="27" name="Shape 24"/>
          <p:cNvSpPr/>
          <p:nvPr/>
        </p:nvSpPr>
        <p:spPr>
          <a:xfrm>
            <a:off x="571500" y="3525441"/>
            <a:ext cx="8001000" cy="51256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8" name="Shape 25"/>
          <p:cNvSpPr/>
          <p:nvPr/>
        </p:nvSpPr>
        <p:spPr>
          <a:xfrm>
            <a:off x="571500" y="3525441"/>
            <a:ext cx="57150" cy="512564"/>
          </a:xfrm>
          <a:prstGeom prst="rect">
            <a:avLst/>
          </a:prstGeom>
          <a:solidFill>
            <a:srgbClr val="2B2B2B"/>
          </a:solidFill>
          <a:ln/>
        </p:spPr>
      </p:sp>
      <p:sp>
        <p:nvSpPr>
          <p:cNvPr id="29" name="Text 26"/>
          <p:cNvSpPr/>
          <p:nvPr/>
        </p:nvSpPr>
        <p:spPr>
          <a:xfrm>
            <a:off x="685800" y="3582591"/>
            <a:ext cx="1285875" cy="3982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B2B2B"/>
                </a:solidFill>
              </a:rPr>
              <a:t>View</a:t>
            </a:r>
            <a:endParaRPr lang="en-US" sz="1193" dirty="0"/>
          </a:p>
        </p:txBody>
      </p:sp>
      <p:sp>
        <p:nvSpPr>
          <p:cNvPr id="30" name="Text 27"/>
          <p:cNvSpPr/>
          <p:nvPr/>
        </p:nvSpPr>
        <p:spPr>
          <a:xfrm>
            <a:off x="2114550" y="3582591"/>
            <a:ext cx="634365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52CC"/>
                </a:solidFill>
              </a:rPr>
              <a:t>画面実装 (JSP / JSTL)</a:t>
            </a:r>
            <a:endParaRPr lang="en-US" sz="987" dirty="0"/>
          </a:p>
        </p:txBody>
      </p:sp>
      <p:sp>
        <p:nvSpPr>
          <p:cNvPr id="31" name="Text 28"/>
          <p:cNvSpPr/>
          <p:nvPr/>
        </p:nvSpPr>
        <p:spPr>
          <a:xfrm>
            <a:off x="2114550" y="3825478"/>
            <a:ext cx="63436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666666"/>
                </a:solidFill>
              </a:rPr>
              <a:t>header.jsp, footer.jsp, list.jsp, view.jsp...</a:t>
            </a:r>
            <a:endParaRPr lang="en-US" sz="834" dirty="0"/>
          </a:p>
        </p:txBody>
      </p:sp>
      <p:sp>
        <p:nvSpPr>
          <p:cNvPr id="32" name="Shape 29"/>
          <p:cNvSpPr/>
          <p:nvPr/>
        </p:nvSpPr>
        <p:spPr>
          <a:xfrm>
            <a:off x="571500" y="4639866"/>
            <a:ext cx="8001000" cy="360759"/>
          </a:xfrm>
          <a:prstGeom prst="rect">
            <a:avLst/>
          </a:prstGeom>
          <a:solidFill>
            <a:srgbClr val="2B2B2B"/>
          </a:solidFill>
          <a:ln/>
        </p:spPr>
      </p:sp>
      <p:sp>
        <p:nvSpPr>
          <p:cNvPr id="33" name="Text 30"/>
          <p:cNvSpPr/>
          <p:nvPr/>
        </p:nvSpPr>
        <p:spPr>
          <a:xfrm>
            <a:off x="571500" y="4639866"/>
            <a:ext cx="8001000" cy="360759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FFFFFF"/>
                </a:solidFill>
              </a:rPr>
              <a:t>Request </a:t>
            </a:r>
            <a:r>
              <a:rPr lang="en-US" sz="885" b="1" kern="0" spc="1" dirty="0">
                <a:solidFill>
                  <a:srgbClr val="E63946"/>
                </a:solidFill>
              </a:rPr>
              <a:t>→</a:t>
            </a:r>
            <a:r>
              <a:rPr lang="en-US" sz="885" b="1" kern="0" spc="1" dirty="0">
                <a:solidFill>
                  <a:srgbClr val="FFFFFF"/>
                </a:solidFill>
              </a:rPr>
              <a:t> Controller </a:t>
            </a:r>
            <a:r>
              <a:rPr lang="en-US" sz="885" b="1" kern="0" spc="1" dirty="0">
                <a:solidFill>
                  <a:srgbClr val="E63946"/>
                </a:solidFill>
              </a:rPr>
              <a:t>→</a:t>
            </a:r>
            <a:r>
              <a:rPr lang="en-US" sz="885" b="1" kern="0" spc="1" dirty="0">
                <a:solidFill>
                  <a:srgbClr val="FFFFFF"/>
                </a:solidFill>
              </a:rPr>
              <a:t> Service </a:t>
            </a:r>
            <a:r>
              <a:rPr lang="en-US" sz="885" b="1" kern="0" spc="1" dirty="0">
                <a:solidFill>
                  <a:srgbClr val="E63946"/>
                </a:solidFill>
              </a:rPr>
              <a:t>→</a:t>
            </a:r>
            <a:r>
              <a:rPr lang="en-US" sz="885" b="1" kern="0" spc="1" dirty="0">
                <a:solidFill>
                  <a:srgbClr val="FFFFFF"/>
                </a:solidFill>
              </a:rPr>
              <a:t> DAO </a:t>
            </a:r>
            <a:r>
              <a:rPr lang="en-US" sz="885" b="1" kern="0" spc="1" dirty="0">
                <a:solidFill>
                  <a:srgbClr val="E63946"/>
                </a:solidFill>
              </a:rPr>
              <a:t>→</a:t>
            </a:r>
            <a:r>
              <a:rPr lang="en-US" sz="885" b="1" kern="0" spc="1" dirty="0">
                <a:solidFill>
                  <a:srgbClr val="FFFFFF"/>
                </a:solidFill>
              </a:rPr>
              <a:t> DB </a:t>
            </a:r>
            <a:r>
              <a:rPr lang="en-US" sz="885" b="1" kern="0" spc="1" dirty="0">
                <a:solidFill>
                  <a:srgbClr val="E63946"/>
                </a:solidFill>
              </a:rPr>
              <a:t>→</a:t>
            </a:r>
            <a:r>
              <a:rPr lang="en-US" sz="885" b="1" kern="0" spc="1" dirty="0">
                <a:solidFill>
                  <a:srgbClr val="FFFFFF"/>
                </a:solidFill>
              </a:rPr>
              <a:t> DTO </a:t>
            </a:r>
            <a:r>
              <a:rPr lang="en-US" sz="885" b="1" kern="0" spc="1" dirty="0">
                <a:solidFill>
                  <a:srgbClr val="E63946"/>
                </a:solidFill>
              </a:rPr>
              <a:t>→</a:t>
            </a:r>
            <a:r>
              <a:rPr lang="en-US" sz="885" b="1" kern="0" spc="1" dirty="0">
                <a:solidFill>
                  <a:srgbClr val="FFFFFF"/>
                </a:solidFill>
              </a:rPr>
              <a:t> View</a:t>
            </a:r>
            <a:endParaRPr lang="en-US" sz="885" dirty="0"/>
          </a:p>
        </p:txBody>
      </p: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330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80188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201936"/>
            <a:ext cx="8001000" cy="28575"/>
          </a:xfrm>
          <a:prstGeom prst="rect">
            <a:avLst/>
          </a:prstGeom>
          <a:solidFill>
            <a:srgbClr val="2B2B2B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1771678" cy="66615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294" b="1" kern="0" spc="-2" dirty="0">
                <a:solidFill>
                  <a:srgbClr val="2B2B2B"/>
                </a:solidFill>
              </a:rPr>
              <a:t>主要機能</a:t>
            </a:r>
            <a:endParaRPr lang="en-US" sz="3294" dirty="0"/>
          </a:p>
        </p:txBody>
      </p:sp>
      <p:sp>
        <p:nvSpPr>
          <p:cNvPr id="6" name="Text 3"/>
          <p:cNvSpPr/>
          <p:nvPr/>
        </p:nvSpPr>
        <p:spPr>
          <a:xfrm>
            <a:off x="8376353" y="860822"/>
            <a:ext cx="186621" cy="196453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l">
              <a:lnSpc>
                <a:spcPts val="1600"/>
              </a:lnSpc>
              <a:buNone/>
              <a:defRPr/>
            </a:pPr>
            <a:r>
              <a:rPr lang="en-US" sz="1193" b="1">
                <a:solidFill>
                  <a:srgbClr val="e63946"/>
                </a:solidFill>
              </a:rPr>
              <a:t>0</a:t>
            </a:r>
            <a:r>
              <a:rPr lang="en-US" altLang="ko-KR" sz="1193" b="1">
                <a:solidFill>
                  <a:srgbClr val="e63946"/>
                </a:solidFill>
              </a:rPr>
              <a:t>6</a:t>
            </a:r>
            <a:endParaRPr lang="en-US" altLang="ko-KR" sz="1193" b="1">
              <a:solidFill>
                <a:srgbClr val="e63946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92956" y="1408212"/>
            <a:ext cx="2009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E63946"/>
                </a:solidFill>
              </a:rPr>
              <a:t>01</a:t>
            </a:r>
            <a:endParaRPr lang="en-US" sz="1193" dirty="0"/>
          </a:p>
        </p:txBody>
      </p:sp>
      <p:sp>
        <p:nvSpPr>
          <p:cNvPr id="8" name="Text 5"/>
          <p:cNvSpPr/>
          <p:nvPr/>
        </p:nvSpPr>
        <p:spPr>
          <a:xfrm>
            <a:off x="1101058" y="1380530"/>
            <a:ext cx="120015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2B2B2B"/>
                </a:solidFill>
              </a:rPr>
              <a:t>会員管理機能</a:t>
            </a:r>
            <a:endParaRPr lang="en-US" sz="1397" dirty="0"/>
          </a:p>
        </p:txBody>
      </p:sp>
      <p:sp>
        <p:nvSpPr>
          <p:cNvPr id="9" name="Text 6"/>
          <p:cNvSpPr/>
          <p:nvPr/>
        </p:nvSpPr>
        <p:spPr>
          <a:xfrm>
            <a:off x="792956" y="1777008"/>
            <a:ext cx="51011" cy="19000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999999"/>
                </a:solidFill>
              </a:rPr>
              <a:t>•</a:t>
            </a:r>
            <a:endParaRPr lang="en-US" sz="936" dirty="0"/>
          </a:p>
        </p:txBody>
      </p:sp>
      <p:sp>
        <p:nvSpPr>
          <p:cNvPr id="10" name="Text 7"/>
          <p:cNvSpPr/>
          <p:nvPr/>
        </p:nvSpPr>
        <p:spPr>
          <a:xfrm>
            <a:off x="935831" y="1778794"/>
            <a:ext cx="542925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0052CC"/>
                </a:solidFill>
              </a:rPr>
              <a:t>会員登録</a:t>
            </a:r>
            <a:endParaRPr lang="en-US" sz="936" dirty="0"/>
          </a:p>
        </p:txBody>
      </p:sp>
      <p:sp>
        <p:nvSpPr>
          <p:cNvPr id="11" name="Text 8"/>
          <p:cNvSpPr/>
          <p:nvPr/>
        </p:nvSpPr>
        <p:spPr>
          <a:xfrm>
            <a:off x="935831" y="1778794"/>
            <a:ext cx="3330439" cy="36798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"/>
              </a:lnSpc>
            </a:pPr>
            <a:endParaRPr lang="en-US" sz="950" dirty="0">
              <a:solidFill>
                <a:srgbClr val="333333"/>
              </a:solidFill>
            </a:endParaRPr>
          </a:p>
          <a:p>
            <a:pPr>
              <a:lnSpc>
                <a:spcPts val="1500"/>
              </a:lnSpc>
            </a:pPr>
            <a:r>
              <a:rPr lang="en-US" sz="950" dirty="0">
                <a:solidFill>
                  <a:srgbClr val="333333"/>
                </a:solidFill>
              </a:rPr>
              <a:t>: ID、</a:t>
            </a:r>
            <a:r>
              <a:rPr lang="ja-JP" altLang="en-US" sz="950">
                <a:solidFill>
                  <a:srgbClr val="333333"/>
                </a:solidFill>
                <a:ea typeface="游ゴシック"/>
              </a:rPr>
              <a:t>パスワード</a:t>
            </a:r>
            <a:r>
              <a:rPr lang="en-US" sz="950" dirty="0">
                <a:solidFill>
                  <a:srgbClr val="333333"/>
                </a:solidFill>
              </a:rPr>
              <a:t>、</a:t>
            </a:r>
            <a:r>
              <a:rPr lang="en-US" sz="950" dirty="0" err="1">
                <a:solidFill>
                  <a:srgbClr val="333333"/>
                </a:solidFill>
              </a:rPr>
              <a:t>メール、プロフィール画像登録</a:t>
            </a:r>
            <a:endParaRPr lang="en-US" sz="950">
              <a:ea typeface="Calibri"/>
              <a:cs typeface="Calibri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92956" y="2214172"/>
            <a:ext cx="51011" cy="19000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999999"/>
                </a:solidFill>
              </a:rPr>
              <a:t>•</a:t>
            </a:r>
            <a:endParaRPr lang="en-US" sz="936" dirty="0"/>
          </a:p>
        </p:txBody>
      </p:sp>
      <p:sp>
        <p:nvSpPr>
          <p:cNvPr id="13" name="Text 10"/>
          <p:cNvSpPr/>
          <p:nvPr/>
        </p:nvSpPr>
        <p:spPr>
          <a:xfrm>
            <a:off x="935831" y="2215958"/>
            <a:ext cx="1277643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0052CC"/>
                </a:solidFill>
              </a:rPr>
              <a:t>ログイン/ログアウト</a:t>
            </a:r>
            <a:endParaRPr lang="en-US" sz="936" dirty="0"/>
          </a:p>
        </p:txBody>
      </p:sp>
      <p:sp>
        <p:nvSpPr>
          <p:cNvPr id="14" name="Text 11"/>
          <p:cNvSpPr/>
          <p:nvPr/>
        </p:nvSpPr>
        <p:spPr>
          <a:xfrm>
            <a:off x="2213474" y="2215958"/>
            <a:ext cx="1632849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96" dirty="0">
                <a:solidFill>
                  <a:srgbClr val="333333"/>
                </a:solidFill>
              </a:rPr>
              <a:t>: Sessionベースの認証処理</a:t>
            </a:r>
            <a:endParaRPr lang="en-US" sz="996" dirty="0"/>
          </a:p>
        </p:txBody>
      </p:sp>
      <p:sp>
        <p:nvSpPr>
          <p:cNvPr id="15" name="Text 12"/>
          <p:cNvSpPr/>
          <p:nvPr/>
        </p:nvSpPr>
        <p:spPr>
          <a:xfrm>
            <a:off x="792956" y="2461329"/>
            <a:ext cx="51011" cy="19000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999999"/>
                </a:solidFill>
              </a:rPr>
              <a:t>•</a:t>
            </a:r>
            <a:endParaRPr lang="en-US" sz="936" dirty="0"/>
          </a:p>
        </p:txBody>
      </p:sp>
      <p:sp>
        <p:nvSpPr>
          <p:cNvPr id="16" name="Text 13"/>
          <p:cNvSpPr/>
          <p:nvPr/>
        </p:nvSpPr>
        <p:spPr>
          <a:xfrm>
            <a:off x="935831" y="2463115"/>
            <a:ext cx="1083143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0052CC"/>
                </a:solidFill>
              </a:rPr>
              <a:t>プロフィール管理</a:t>
            </a:r>
            <a:endParaRPr lang="en-US" sz="936" dirty="0"/>
          </a:p>
        </p:txBody>
      </p:sp>
      <p:sp>
        <p:nvSpPr>
          <p:cNvPr id="17" name="Text 14"/>
          <p:cNvSpPr/>
          <p:nvPr/>
        </p:nvSpPr>
        <p:spPr>
          <a:xfrm>
            <a:off x="2018974" y="2463115"/>
            <a:ext cx="1429001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96" dirty="0">
                <a:solidFill>
                  <a:srgbClr val="333333"/>
                </a:solidFill>
              </a:rPr>
              <a:t>: 会員情報照会及び修正</a:t>
            </a:r>
            <a:endParaRPr lang="en-US" sz="996" dirty="0"/>
          </a:p>
        </p:txBody>
      </p:sp>
      <p:sp>
        <p:nvSpPr>
          <p:cNvPr id="18" name="Text 15"/>
          <p:cNvSpPr/>
          <p:nvPr/>
        </p:nvSpPr>
        <p:spPr>
          <a:xfrm>
            <a:off x="792956" y="2950480"/>
            <a:ext cx="2009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E63946"/>
                </a:solidFill>
              </a:rPr>
              <a:t>02</a:t>
            </a:r>
            <a:endParaRPr lang="en-US" sz="1193" dirty="0"/>
          </a:p>
        </p:txBody>
      </p:sp>
      <p:sp>
        <p:nvSpPr>
          <p:cNvPr id="19" name="Text 16"/>
          <p:cNvSpPr/>
          <p:nvPr/>
        </p:nvSpPr>
        <p:spPr>
          <a:xfrm>
            <a:off x="1101058" y="2922798"/>
            <a:ext cx="120015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2B2B2B"/>
                </a:solidFill>
              </a:rPr>
              <a:t>投稿管理機能</a:t>
            </a:r>
            <a:endParaRPr lang="en-US" sz="1397" dirty="0"/>
          </a:p>
        </p:txBody>
      </p:sp>
      <p:sp>
        <p:nvSpPr>
          <p:cNvPr id="20" name="Text 17"/>
          <p:cNvSpPr/>
          <p:nvPr/>
        </p:nvSpPr>
        <p:spPr>
          <a:xfrm>
            <a:off x="792956" y="3319276"/>
            <a:ext cx="51011" cy="19000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999999"/>
                </a:solidFill>
              </a:rPr>
              <a:t>•</a:t>
            </a:r>
            <a:endParaRPr lang="en-US" sz="936" dirty="0"/>
          </a:p>
        </p:txBody>
      </p:sp>
      <p:sp>
        <p:nvSpPr>
          <p:cNvPr id="21" name="Text 18"/>
          <p:cNvSpPr/>
          <p:nvPr/>
        </p:nvSpPr>
        <p:spPr>
          <a:xfrm>
            <a:off x="935831" y="3321062"/>
            <a:ext cx="542925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0052CC"/>
                </a:solidFill>
              </a:rPr>
              <a:t>投稿作成</a:t>
            </a:r>
            <a:endParaRPr lang="en-US" sz="936" dirty="0"/>
          </a:p>
        </p:txBody>
      </p:sp>
      <p:sp>
        <p:nvSpPr>
          <p:cNvPr id="22" name="Text 19"/>
          <p:cNvSpPr/>
          <p:nvPr/>
        </p:nvSpPr>
        <p:spPr>
          <a:xfrm>
            <a:off x="935831" y="3321062"/>
            <a:ext cx="3329239" cy="3739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0"/>
              </a:lnSpc>
            </a:pPr>
            <a:endParaRPr lang="en-US" sz="950" dirty="0">
              <a:solidFill>
                <a:srgbClr val="333333"/>
              </a:solidFill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333333"/>
                </a:solidFill>
              </a:rPr>
              <a:t>: </a:t>
            </a:r>
            <a:r>
              <a:rPr lang="en-US" sz="950" dirty="0" err="1">
                <a:solidFill>
                  <a:srgbClr val="333333"/>
                </a:solidFill>
              </a:rPr>
              <a:t>タイトル、内容、画像ファイルアップロード</a:t>
            </a:r>
            <a:r>
              <a:rPr lang="en-US" sz="950" dirty="0">
                <a:solidFill>
                  <a:srgbClr val="333333"/>
                </a:solidFill>
              </a:rPr>
              <a:t> (Multipart)</a:t>
            </a:r>
            <a:endParaRPr lang="en-US" sz="950" dirty="0">
              <a:ea typeface="Calibri"/>
              <a:cs typeface="Calibri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92956" y="3756440"/>
            <a:ext cx="51011" cy="19000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999999"/>
                </a:solidFill>
              </a:rPr>
              <a:t>•</a:t>
            </a:r>
            <a:endParaRPr lang="en-US" sz="936" dirty="0"/>
          </a:p>
        </p:txBody>
      </p:sp>
      <p:sp>
        <p:nvSpPr>
          <p:cNvPr id="24" name="Text 21"/>
          <p:cNvSpPr/>
          <p:nvPr/>
        </p:nvSpPr>
        <p:spPr>
          <a:xfrm>
            <a:off x="935831" y="3758226"/>
            <a:ext cx="678656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0052CC"/>
                </a:solidFill>
              </a:rPr>
              <a:t>投稿リスト</a:t>
            </a:r>
            <a:endParaRPr lang="en-US" sz="936" dirty="0"/>
          </a:p>
        </p:txBody>
      </p:sp>
      <p:sp>
        <p:nvSpPr>
          <p:cNvPr id="25" name="Text 22"/>
          <p:cNvSpPr/>
          <p:nvPr/>
        </p:nvSpPr>
        <p:spPr>
          <a:xfrm>
            <a:off x="1614488" y="3758226"/>
            <a:ext cx="1157539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96" dirty="0">
                <a:solidFill>
                  <a:srgbClr val="333333"/>
                </a:solidFill>
              </a:rPr>
              <a:t>: 全投稿リスト照会</a:t>
            </a:r>
            <a:endParaRPr lang="en-US" sz="996" dirty="0"/>
          </a:p>
        </p:txBody>
      </p:sp>
      <p:sp>
        <p:nvSpPr>
          <p:cNvPr id="26" name="Text 23"/>
          <p:cNvSpPr/>
          <p:nvPr/>
        </p:nvSpPr>
        <p:spPr>
          <a:xfrm>
            <a:off x="792956" y="4003597"/>
            <a:ext cx="51011" cy="19000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999999"/>
                </a:solidFill>
              </a:rPr>
              <a:t>•</a:t>
            </a:r>
            <a:endParaRPr lang="en-US" sz="936" dirty="0"/>
          </a:p>
        </p:txBody>
      </p:sp>
      <p:sp>
        <p:nvSpPr>
          <p:cNvPr id="27" name="Text 24"/>
          <p:cNvSpPr/>
          <p:nvPr/>
        </p:nvSpPr>
        <p:spPr>
          <a:xfrm>
            <a:off x="935831" y="4005383"/>
            <a:ext cx="542925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0052CC"/>
                </a:solidFill>
              </a:rPr>
              <a:t>投稿詳細</a:t>
            </a:r>
            <a:endParaRPr lang="en-US" sz="936" dirty="0"/>
          </a:p>
        </p:txBody>
      </p:sp>
      <p:sp>
        <p:nvSpPr>
          <p:cNvPr id="28" name="Text 25"/>
          <p:cNvSpPr/>
          <p:nvPr/>
        </p:nvSpPr>
        <p:spPr>
          <a:xfrm>
            <a:off x="1478756" y="4005383"/>
            <a:ext cx="1971926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96" dirty="0">
                <a:solidFill>
                  <a:srgbClr val="333333"/>
                </a:solidFill>
              </a:rPr>
              <a:t>: 特定投稿内容及びコメント照会</a:t>
            </a:r>
            <a:endParaRPr lang="en-US" sz="996" dirty="0"/>
          </a:p>
        </p:txBody>
      </p:sp>
      <p:sp>
        <p:nvSpPr>
          <p:cNvPr id="29" name="Text 26"/>
          <p:cNvSpPr/>
          <p:nvPr/>
        </p:nvSpPr>
        <p:spPr>
          <a:xfrm>
            <a:off x="792956" y="4250754"/>
            <a:ext cx="51011" cy="19000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999999"/>
                </a:solidFill>
              </a:rPr>
              <a:t>•</a:t>
            </a:r>
            <a:endParaRPr lang="en-US" sz="936" dirty="0"/>
          </a:p>
        </p:txBody>
      </p:sp>
      <p:sp>
        <p:nvSpPr>
          <p:cNvPr id="30" name="Text 27"/>
          <p:cNvSpPr/>
          <p:nvPr/>
        </p:nvSpPr>
        <p:spPr>
          <a:xfrm>
            <a:off x="935831" y="4252540"/>
            <a:ext cx="598987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0052CC"/>
                </a:solidFill>
              </a:rPr>
              <a:t>修正/削除</a:t>
            </a:r>
            <a:endParaRPr lang="en-US" sz="936" dirty="0"/>
          </a:p>
        </p:txBody>
      </p:sp>
      <p:sp>
        <p:nvSpPr>
          <p:cNvPr id="31" name="Text 28"/>
          <p:cNvSpPr/>
          <p:nvPr/>
        </p:nvSpPr>
        <p:spPr>
          <a:xfrm>
            <a:off x="1534818" y="4252540"/>
            <a:ext cx="1971926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96" dirty="0">
                <a:solidFill>
                  <a:srgbClr val="333333"/>
                </a:solidFill>
              </a:rPr>
              <a:t>: 作成者本人のみ可能な権限制御</a:t>
            </a:r>
            <a:endParaRPr lang="en-US" sz="996" dirty="0"/>
          </a:p>
        </p:txBody>
      </p:sp>
      <p:sp>
        <p:nvSpPr>
          <p:cNvPr id="32" name="Text 29"/>
          <p:cNvSpPr/>
          <p:nvPr/>
        </p:nvSpPr>
        <p:spPr>
          <a:xfrm>
            <a:off x="5007769" y="1408212"/>
            <a:ext cx="2009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E63946"/>
                </a:solidFill>
              </a:rPr>
              <a:t>03</a:t>
            </a:r>
            <a:endParaRPr lang="en-US" sz="1193" dirty="0"/>
          </a:p>
        </p:txBody>
      </p:sp>
      <p:sp>
        <p:nvSpPr>
          <p:cNvPr id="33" name="Text 30"/>
          <p:cNvSpPr/>
          <p:nvPr/>
        </p:nvSpPr>
        <p:spPr>
          <a:xfrm>
            <a:off x="5315871" y="1380530"/>
            <a:ext cx="160020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2B2B2B"/>
                </a:solidFill>
              </a:rPr>
              <a:t>コメント管理機能</a:t>
            </a:r>
            <a:endParaRPr lang="en-US" sz="1397" dirty="0"/>
          </a:p>
        </p:txBody>
      </p:sp>
      <p:sp>
        <p:nvSpPr>
          <p:cNvPr id="34" name="Text 31"/>
          <p:cNvSpPr/>
          <p:nvPr/>
        </p:nvSpPr>
        <p:spPr>
          <a:xfrm>
            <a:off x="5007769" y="1777008"/>
            <a:ext cx="51011" cy="19000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999999"/>
                </a:solidFill>
              </a:rPr>
              <a:t>•</a:t>
            </a:r>
            <a:endParaRPr lang="en-US" sz="936" dirty="0"/>
          </a:p>
        </p:txBody>
      </p:sp>
      <p:sp>
        <p:nvSpPr>
          <p:cNvPr id="35" name="Text 32"/>
          <p:cNvSpPr/>
          <p:nvPr/>
        </p:nvSpPr>
        <p:spPr>
          <a:xfrm>
            <a:off x="5150644" y="1778794"/>
            <a:ext cx="814388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0052CC"/>
                </a:solidFill>
              </a:rPr>
              <a:t>コメント作成</a:t>
            </a:r>
            <a:endParaRPr lang="en-US" sz="936" dirty="0"/>
          </a:p>
        </p:txBody>
      </p:sp>
      <p:sp>
        <p:nvSpPr>
          <p:cNvPr id="36" name="Text 33"/>
          <p:cNvSpPr/>
          <p:nvPr/>
        </p:nvSpPr>
        <p:spPr>
          <a:xfrm>
            <a:off x="5965031" y="1778794"/>
            <a:ext cx="1293270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96" dirty="0">
                <a:solidFill>
                  <a:srgbClr val="333333"/>
                </a:solidFill>
              </a:rPr>
              <a:t>: 投稿にコメント登録</a:t>
            </a:r>
            <a:endParaRPr lang="en-US" sz="996" dirty="0"/>
          </a:p>
        </p:txBody>
      </p:sp>
      <p:sp>
        <p:nvSpPr>
          <p:cNvPr id="37" name="Text 34"/>
          <p:cNvSpPr/>
          <p:nvPr/>
        </p:nvSpPr>
        <p:spPr>
          <a:xfrm>
            <a:off x="5007769" y="2024165"/>
            <a:ext cx="51011" cy="19000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999999"/>
                </a:solidFill>
              </a:rPr>
              <a:t>•</a:t>
            </a:r>
            <a:endParaRPr lang="en-US" sz="936" dirty="0"/>
          </a:p>
        </p:txBody>
      </p:sp>
      <p:sp>
        <p:nvSpPr>
          <p:cNvPr id="38" name="Text 35"/>
          <p:cNvSpPr/>
          <p:nvPr/>
        </p:nvSpPr>
        <p:spPr>
          <a:xfrm>
            <a:off x="5150644" y="2025951"/>
            <a:ext cx="814388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0052CC"/>
                </a:solidFill>
              </a:rPr>
              <a:t>コメント照会</a:t>
            </a:r>
            <a:endParaRPr lang="en-US" sz="936" dirty="0"/>
          </a:p>
        </p:txBody>
      </p:sp>
      <p:sp>
        <p:nvSpPr>
          <p:cNvPr id="39" name="Text 36"/>
          <p:cNvSpPr/>
          <p:nvPr/>
        </p:nvSpPr>
        <p:spPr>
          <a:xfrm>
            <a:off x="5965031" y="2025951"/>
            <a:ext cx="1700464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96" dirty="0">
                <a:solidFill>
                  <a:srgbClr val="333333"/>
                </a:solidFill>
              </a:rPr>
              <a:t>: 投稿別コメントリスト出力</a:t>
            </a:r>
            <a:endParaRPr lang="en-US" sz="996" dirty="0"/>
          </a:p>
        </p:txBody>
      </p:sp>
      <p:sp>
        <p:nvSpPr>
          <p:cNvPr id="40" name="Text 37"/>
          <p:cNvSpPr/>
          <p:nvPr/>
        </p:nvSpPr>
        <p:spPr>
          <a:xfrm>
            <a:off x="5007769" y="2271322"/>
            <a:ext cx="51011" cy="19000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999999"/>
                </a:solidFill>
              </a:rPr>
              <a:t>•</a:t>
            </a:r>
            <a:endParaRPr lang="en-US" sz="936" dirty="0"/>
          </a:p>
        </p:txBody>
      </p:sp>
      <p:sp>
        <p:nvSpPr>
          <p:cNvPr id="41" name="Text 38"/>
          <p:cNvSpPr/>
          <p:nvPr/>
        </p:nvSpPr>
        <p:spPr>
          <a:xfrm>
            <a:off x="5150644" y="2273108"/>
            <a:ext cx="814388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0052CC"/>
                </a:solidFill>
              </a:rPr>
              <a:t>コメント削除</a:t>
            </a:r>
            <a:endParaRPr lang="en-US" sz="936" dirty="0"/>
          </a:p>
        </p:txBody>
      </p:sp>
      <p:sp>
        <p:nvSpPr>
          <p:cNvPr id="42" name="Text 39"/>
          <p:cNvSpPr/>
          <p:nvPr/>
        </p:nvSpPr>
        <p:spPr>
          <a:xfrm>
            <a:off x="5965031" y="2273108"/>
            <a:ext cx="2379120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96" dirty="0">
                <a:solidFill>
                  <a:srgbClr val="333333"/>
                </a:solidFill>
              </a:rPr>
              <a:t>: 作成者本人または管理者のみ削除可能</a:t>
            </a:r>
            <a:endParaRPr lang="en-US" sz="996" dirty="0"/>
          </a:p>
        </p:txBody>
      </p:sp>
      <p:sp>
        <p:nvSpPr>
          <p:cNvPr id="43" name="Text 40"/>
          <p:cNvSpPr/>
          <p:nvPr/>
        </p:nvSpPr>
        <p:spPr>
          <a:xfrm>
            <a:off x="5007769" y="2760473"/>
            <a:ext cx="2009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E63946"/>
                </a:solidFill>
              </a:rPr>
              <a:t>04</a:t>
            </a:r>
            <a:endParaRPr lang="en-US" sz="1193" dirty="0"/>
          </a:p>
        </p:txBody>
      </p:sp>
      <p:sp>
        <p:nvSpPr>
          <p:cNvPr id="44" name="Text 41"/>
          <p:cNvSpPr/>
          <p:nvPr/>
        </p:nvSpPr>
        <p:spPr>
          <a:xfrm>
            <a:off x="5315871" y="2732791"/>
            <a:ext cx="240030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2B2B2B"/>
                </a:solidFill>
              </a:rPr>
              <a:t>ファイルアップロード機能</a:t>
            </a:r>
            <a:endParaRPr lang="en-US" sz="1397" dirty="0"/>
          </a:p>
        </p:txBody>
      </p:sp>
      <p:sp>
        <p:nvSpPr>
          <p:cNvPr id="45" name="Text 42"/>
          <p:cNvSpPr/>
          <p:nvPr/>
        </p:nvSpPr>
        <p:spPr>
          <a:xfrm>
            <a:off x="5007769" y="3129269"/>
            <a:ext cx="51011" cy="19000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999999"/>
                </a:solidFill>
              </a:rPr>
              <a:t>•</a:t>
            </a:r>
            <a:endParaRPr lang="en-US" sz="936" dirty="0"/>
          </a:p>
        </p:txBody>
      </p:sp>
      <p:sp>
        <p:nvSpPr>
          <p:cNvPr id="46" name="Text 43"/>
          <p:cNvSpPr/>
          <p:nvPr/>
        </p:nvSpPr>
        <p:spPr>
          <a:xfrm>
            <a:off x="5150644" y="3131055"/>
            <a:ext cx="997920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96" dirty="0">
                <a:solidFill>
                  <a:srgbClr val="333333"/>
                </a:solidFill>
              </a:rPr>
              <a:t>Multipart方式の</a:t>
            </a:r>
            <a:endParaRPr lang="en-US" sz="996" dirty="0"/>
          </a:p>
        </p:txBody>
      </p:sp>
      <p:sp>
        <p:nvSpPr>
          <p:cNvPr id="47" name="Text 44"/>
          <p:cNvSpPr/>
          <p:nvPr/>
        </p:nvSpPr>
        <p:spPr>
          <a:xfrm>
            <a:off x="6148564" y="3131055"/>
            <a:ext cx="1628775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0052CC"/>
                </a:solidFill>
              </a:rPr>
              <a:t>画像ファイルアップロード</a:t>
            </a:r>
            <a:endParaRPr lang="en-US" sz="936" dirty="0"/>
          </a:p>
        </p:txBody>
      </p:sp>
      <p:sp>
        <p:nvSpPr>
          <p:cNvPr id="48" name="Text 45"/>
          <p:cNvSpPr/>
          <p:nvPr/>
        </p:nvSpPr>
        <p:spPr>
          <a:xfrm>
            <a:off x="5007769" y="3376426"/>
            <a:ext cx="51011" cy="19000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999999"/>
                </a:solidFill>
              </a:rPr>
              <a:t>•</a:t>
            </a:r>
            <a:endParaRPr lang="en-US" sz="936" dirty="0"/>
          </a:p>
        </p:txBody>
      </p:sp>
      <p:sp>
        <p:nvSpPr>
          <p:cNvPr id="49" name="Text 46"/>
          <p:cNvSpPr/>
          <p:nvPr/>
        </p:nvSpPr>
        <p:spPr>
          <a:xfrm>
            <a:off x="5150644" y="3378212"/>
            <a:ext cx="2887024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96" dirty="0">
                <a:solidFill>
                  <a:srgbClr val="333333"/>
                </a:solidFill>
              </a:rPr>
              <a:t>サーバーストレージ保存及びDBパスマッピング</a:t>
            </a:r>
            <a:endParaRPr lang="en-US" sz="996" dirty="0"/>
          </a:p>
        </p:txBody>
      </p:sp>
      <p:sp>
        <p:nvSpPr>
          <p:cNvPr id="50" name="Text 47"/>
          <p:cNvSpPr/>
          <p:nvPr/>
        </p:nvSpPr>
        <p:spPr>
          <a:xfrm>
            <a:off x="5007769" y="3865578"/>
            <a:ext cx="2009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E63946"/>
                </a:solidFill>
              </a:rPr>
              <a:t>05</a:t>
            </a:r>
            <a:endParaRPr lang="en-US" sz="1193" dirty="0"/>
          </a:p>
        </p:txBody>
      </p:sp>
      <p:sp>
        <p:nvSpPr>
          <p:cNvPr id="51" name="Text 48"/>
          <p:cNvSpPr/>
          <p:nvPr/>
        </p:nvSpPr>
        <p:spPr>
          <a:xfrm>
            <a:off x="5315871" y="3837896"/>
            <a:ext cx="1733643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2B2B2B"/>
                </a:solidFill>
              </a:rPr>
              <a:t>Sessionベース認証</a:t>
            </a:r>
            <a:endParaRPr lang="en-US" sz="1397" dirty="0"/>
          </a:p>
        </p:txBody>
      </p:sp>
      <p:sp>
        <p:nvSpPr>
          <p:cNvPr id="52" name="Text 49"/>
          <p:cNvSpPr/>
          <p:nvPr/>
        </p:nvSpPr>
        <p:spPr>
          <a:xfrm>
            <a:off x="5007769" y="4234374"/>
            <a:ext cx="51011" cy="19000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999999"/>
                </a:solidFill>
              </a:rPr>
              <a:t>•</a:t>
            </a:r>
            <a:endParaRPr lang="en-US" sz="936" dirty="0"/>
          </a:p>
        </p:txBody>
      </p:sp>
      <p:sp>
        <p:nvSpPr>
          <p:cNvPr id="53" name="Text 50"/>
          <p:cNvSpPr/>
          <p:nvPr/>
        </p:nvSpPr>
        <p:spPr>
          <a:xfrm>
            <a:off x="5150644" y="4236160"/>
            <a:ext cx="1357313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96" dirty="0">
                <a:solidFill>
                  <a:srgbClr val="333333"/>
                </a:solidFill>
              </a:rPr>
              <a:t>ログイン状態維持及び</a:t>
            </a:r>
            <a:endParaRPr lang="en-US" sz="996" dirty="0"/>
          </a:p>
        </p:txBody>
      </p:sp>
      <p:sp>
        <p:nvSpPr>
          <p:cNvPr id="54" name="Text 51"/>
          <p:cNvSpPr/>
          <p:nvPr/>
        </p:nvSpPr>
        <p:spPr>
          <a:xfrm>
            <a:off x="6507956" y="4236160"/>
            <a:ext cx="542925" cy="183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0052CC"/>
                </a:solidFill>
              </a:rPr>
              <a:t>権限検証</a:t>
            </a:r>
            <a:endParaRPr lang="en-US" sz="936" dirty="0"/>
          </a:p>
        </p:txBody>
      </p:sp>
      <p:sp>
        <p:nvSpPr>
          <p:cNvPr id="55" name="Text 52"/>
          <p:cNvSpPr/>
          <p:nvPr/>
        </p:nvSpPr>
        <p:spPr>
          <a:xfrm>
            <a:off x="5007769" y="4481531"/>
            <a:ext cx="51011" cy="19000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36" b="1" dirty="0">
                <a:solidFill>
                  <a:srgbClr val="999999"/>
                </a:solidFill>
              </a:rPr>
              <a:t>•</a:t>
            </a:r>
            <a:endParaRPr lang="en-US" sz="936" dirty="0"/>
          </a:p>
        </p:txBody>
      </p:sp>
      <p:sp>
        <p:nvSpPr>
          <p:cNvPr id="56" name="Text 53"/>
          <p:cNvSpPr/>
          <p:nvPr/>
        </p:nvSpPr>
        <p:spPr>
          <a:xfrm>
            <a:off x="5150644" y="4483317"/>
            <a:ext cx="3331945" cy="3739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96" dirty="0">
                <a:solidFill>
                  <a:srgbClr val="333333"/>
                </a:solidFill>
              </a:rPr>
              <a:t>非ログインユーザーのアクセス制限 (Interceptor/Filterの役割)</a:t>
            </a:r>
            <a:endParaRPr lang="en-US" sz="996" dirty="0"/>
          </a:p>
        </p:txBody>
      </p: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19050"/>
            <a:ext cx="9144000" cy="53595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80188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201936"/>
            <a:ext cx="8001000" cy="28575"/>
          </a:xfrm>
          <a:prstGeom prst="rect">
            <a:avLst/>
          </a:prstGeom>
          <a:solidFill>
            <a:srgbClr val="2B2B2B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1476375" cy="542925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l">
              <a:lnSpc>
                <a:spcPts val="4300"/>
              </a:lnSpc>
              <a:buNone/>
              <a:defRPr/>
            </a:pPr>
            <a:r>
              <a:rPr lang="en-US" sz="3250" b="1" kern="0" spc="-2">
                <a:solidFill>
                  <a:srgbClr val="2b2b2b"/>
                </a:solidFill>
              </a:rPr>
              <a:t>URI設計</a:t>
            </a:r>
            <a:endParaRPr lang="en-US" sz="3250"/>
          </a:p>
        </p:txBody>
      </p:sp>
      <p:sp>
        <p:nvSpPr>
          <p:cNvPr id="6" name="Text 3"/>
          <p:cNvSpPr/>
          <p:nvPr/>
        </p:nvSpPr>
        <p:spPr>
          <a:xfrm>
            <a:off x="8376353" y="860822"/>
            <a:ext cx="186621" cy="196453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l">
              <a:lnSpc>
                <a:spcPts val="1600"/>
              </a:lnSpc>
              <a:buNone/>
              <a:defRPr/>
            </a:pPr>
            <a:r>
              <a:rPr lang="en-US" sz="1193" b="1">
                <a:solidFill>
                  <a:srgbClr val="e63946"/>
                </a:solidFill>
              </a:rPr>
              <a:t>0</a:t>
            </a:r>
            <a:r>
              <a:rPr lang="en-US" altLang="ko-KR" sz="1193" b="1">
                <a:solidFill>
                  <a:srgbClr val="e63946"/>
                </a:solidFill>
              </a:rPr>
              <a:t>7</a:t>
            </a:r>
            <a:endParaRPr lang="en-US" altLang="ko-KR" sz="1193" b="1">
              <a:solidFill>
                <a:srgbClr val="e63946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571500" y="1416248"/>
            <a:ext cx="2524116" cy="36290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571500" y="1416248"/>
            <a:ext cx="2524116" cy="441127"/>
          </a:xfrm>
          <a:prstGeom prst="rect">
            <a:avLst/>
          </a:prstGeom>
          <a:solidFill>
            <a:srgbClr val="0052CC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634" y="1566267"/>
            <a:ext cx="137517" cy="15716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407151" y="1535906"/>
            <a:ext cx="99030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投稿 (Diary)</a:t>
            </a:r>
            <a:endParaRPr lang="en-US" sz="1090" dirty="0"/>
          </a:p>
        </p:txBody>
      </p:sp>
      <p:sp>
        <p:nvSpPr>
          <p:cNvPr id="11" name="Text 7"/>
          <p:cNvSpPr/>
          <p:nvPr/>
        </p:nvSpPr>
        <p:spPr>
          <a:xfrm>
            <a:off x="678656" y="1928813"/>
            <a:ext cx="416718" cy="109537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l">
              <a:lnSpc>
                <a:spcPts val="900"/>
              </a:lnSpc>
              <a:buNone/>
              <a:defRPr/>
            </a:pPr>
            <a:r>
              <a:rPr lang="en-US" sz="683" b="1">
                <a:solidFill>
                  <a:srgbClr val="0052cc"/>
                </a:solidFill>
              </a:rPr>
              <a:t>/</a:t>
            </a:r>
            <a:r>
              <a:rPr lang="en-US" altLang="ko-KR" sz="683" b="1">
                <a:solidFill>
                  <a:srgbClr val="0052cc"/>
                </a:solidFill>
              </a:rPr>
              <a:t>bc</a:t>
            </a:r>
            <a:r>
              <a:rPr lang="en-US" sz="683" b="1">
                <a:solidFill>
                  <a:srgbClr val="0052cc"/>
                </a:solidFill>
              </a:rPr>
              <a:t>/list</a:t>
            </a:r>
            <a:r>
              <a:rPr lang="en-US" altLang="ko-KR" sz="683" b="1">
                <a:solidFill>
                  <a:srgbClr val="0052cc"/>
                </a:solidFill>
              </a:rPr>
              <a:t>.do</a:t>
            </a:r>
            <a:endParaRPr lang="en-US" altLang="ko-KR" sz="683" b="1">
              <a:solidFill>
                <a:srgbClr val="0052cc"/>
              </a:solidFill>
            </a:endParaRPr>
          </a:p>
        </p:txBody>
      </p:sp>
      <p:sp>
        <p:nvSpPr>
          <p:cNvPr id="12" name="Text 8"/>
          <p:cNvSpPr/>
          <p:nvPr/>
        </p:nvSpPr>
        <p:spPr>
          <a:xfrm>
            <a:off x="678656" y="2102048"/>
            <a:ext cx="74297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74" dirty="0">
                <a:solidFill>
                  <a:srgbClr val="666666"/>
                </a:solidFill>
              </a:rPr>
              <a:t>全投稿リスト照会</a:t>
            </a:r>
            <a:endParaRPr lang="en-US" sz="674" dirty="0"/>
          </a:p>
        </p:txBody>
      </p:sp>
      <p:sp>
        <p:nvSpPr>
          <p:cNvPr id="13" name="Text 9"/>
          <p:cNvSpPr/>
          <p:nvPr/>
        </p:nvSpPr>
        <p:spPr>
          <a:xfrm>
            <a:off x="669131" y="2384227"/>
            <a:ext cx="473869" cy="111323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l">
              <a:lnSpc>
                <a:spcPts val="900"/>
              </a:lnSpc>
              <a:buNone/>
              <a:defRPr/>
            </a:pPr>
            <a:r>
              <a:rPr lang="en-US" sz="683" b="1">
                <a:solidFill>
                  <a:srgbClr val="0052cc"/>
                </a:solidFill>
              </a:rPr>
              <a:t>/</a:t>
            </a:r>
            <a:r>
              <a:rPr lang="en-US" altLang="ko-KR" sz="683" b="1">
                <a:solidFill>
                  <a:srgbClr val="0052cc"/>
                </a:solidFill>
              </a:rPr>
              <a:t>bc</a:t>
            </a:r>
            <a:r>
              <a:rPr lang="en-US" sz="683" b="1">
                <a:solidFill>
                  <a:srgbClr val="0052cc"/>
                </a:solidFill>
              </a:rPr>
              <a:t>/view</a:t>
            </a:r>
            <a:r>
              <a:rPr lang="en-US" altLang="ko-KR" sz="683" b="1">
                <a:solidFill>
                  <a:srgbClr val="0052cc"/>
                </a:solidFill>
              </a:rPr>
              <a:t>.do</a:t>
            </a:r>
            <a:endParaRPr lang="en-US" altLang="ko-KR" sz="683" b="1">
              <a:solidFill>
                <a:srgbClr val="0052cc"/>
              </a:solidFill>
            </a:endParaRPr>
          </a:p>
        </p:txBody>
      </p:sp>
      <p:sp>
        <p:nvSpPr>
          <p:cNvPr id="14" name="Text 10"/>
          <p:cNvSpPr/>
          <p:nvPr/>
        </p:nvSpPr>
        <p:spPr>
          <a:xfrm>
            <a:off x="678656" y="2557463"/>
            <a:ext cx="110700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74" dirty="0">
                <a:solidFill>
                  <a:srgbClr val="666666"/>
                </a:solidFill>
              </a:rPr>
              <a:t>投稿詳細及びコメント照회</a:t>
            </a:r>
            <a:endParaRPr lang="en-US" sz="674" dirty="0"/>
          </a:p>
        </p:txBody>
      </p:sp>
      <p:sp>
        <p:nvSpPr>
          <p:cNvPr id="15" name="Text 11"/>
          <p:cNvSpPr/>
          <p:nvPr/>
        </p:nvSpPr>
        <p:spPr>
          <a:xfrm>
            <a:off x="678656" y="2839641"/>
            <a:ext cx="492918" cy="113109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l">
              <a:lnSpc>
                <a:spcPts val="900"/>
              </a:lnSpc>
              <a:buNone/>
              <a:defRPr/>
            </a:pPr>
            <a:r>
              <a:rPr lang="en-US" sz="683" b="1">
                <a:solidFill>
                  <a:srgbClr val="0052cc"/>
                </a:solidFill>
              </a:rPr>
              <a:t>/</a:t>
            </a:r>
            <a:r>
              <a:rPr lang="en-US" altLang="ko-KR" sz="683" b="1">
                <a:solidFill>
                  <a:srgbClr val="0052cc"/>
                </a:solidFill>
              </a:rPr>
              <a:t>bc</a:t>
            </a:r>
            <a:r>
              <a:rPr lang="en-US" sz="683" b="1">
                <a:solidFill>
                  <a:srgbClr val="0052cc"/>
                </a:solidFill>
              </a:rPr>
              <a:t>/write</a:t>
            </a:r>
            <a:r>
              <a:rPr lang="en-US" altLang="ko-KR" sz="683" b="1">
                <a:solidFill>
                  <a:srgbClr val="0052cc"/>
                </a:solidFill>
              </a:rPr>
              <a:t>.do</a:t>
            </a:r>
            <a:endParaRPr lang="en-US" altLang="ko-KR" sz="683" b="1">
              <a:solidFill>
                <a:srgbClr val="0052cc"/>
              </a:solidFill>
            </a:endParaRPr>
          </a:p>
        </p:txBody>
      </p:sp>
      <p:sp>
        <p:nvSpPr>
          <p:cNvPr id="16" name="Text 12"/>
          <p:cNvSpPr/>
          <p:nvPr/>
        </p:nvSpPr>
        <p:spPr>
          <a:xfrm>
            <a:off x="678656" y="3012877"/>
            <a:ext cx="9259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74" dirty="0">
                <a:solidFill>
                  <a:srgbClr val="666666"/>
                </a:solidFill>
              </a:rPr>
              <a:t>投稿作成フォーム出力</a:t>
            </a:r>
            <a:endParaRPr lang="en-US" sz="674" dirty="0"/>
          </a:p>
        </p:txBody>
      </p:sp>
      <p:sp>
        <p:nvSpPr>
          <p:cNvPr id="17" name="Text 13"/>
          <p:cNvSpPr/>
          <p:nvPr/>
        </p:nvSpPr>
        <p:spPr>
          <a:xfrm>
            <a:off x="678656" y="3295055"/>
            <a:ext cx="616744" cy="105370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l">
              <a:lnSpc>
                <a:spcPts val="900"/>
              </a:lnSpc>
              <a:buNone/>
              <a:defRPr/>
            </a:pPr>
            <a:r>
              <a:rPr lang="en-US" sz="683" b="1">
                <a:solidFill>
                  <a:srgbClr val="0052cc"/>
                </a:solidFill>
              </a:rPr>
              <a:t>/</a:t>
            </a:r>
            <a:r>
              <a:rPr lang="en-US" altLang="ko-KR" sz="683" b="1">
                <a:solidFill>
                  <a:srgbClr val="0052cc"/>
                </a:solidFill>
              </a:rPr>
              <a:t>bc</a:t>
            </a:r>
            <a:r>
              <a:rPr lang="en-US" sz="683" b="1">
                <a:solidFill>
                  <a:srgbClr val="0052cc"/>
                </a:solidFill>
              </a:rPr>
              <a:t>/write</a:t>
            </a:r>
            <a:r>
              <a:rPr lang="en-US" altLang="ko-KR" sz="683" b="1">
                <a:solidFill>
                  <a:srgbClr val="0052cc"/>
                </a:solidFill>
              </a:rPr>
              <a:t>p</a:t>
            </a:r>
            <a:r>
              <a:rPr lang="en-US" sz="683" b="1">
                <a:solidFill>
                  <a:srgbClr val="0052cc"/>
                </a:solidFill>
              </a:rPr>
              <a:t>r</a:t>
            </a:r>
            <a:r>
              <a:rPr lang="en-US" altLang="ko-KR" sz="683" b="1">
                <a:solidFill>
                  <a:srgbClr val="0052cc"/>
                </a:solidFill>
              </a:rPr>
              <a:t>o.do</a:t>
            </a:r>
            <a:endParaRPr lang="en-US" altLang="ko-KR" sz="683" b="1">
              <a:solidFill>
                <a:srgbClr val="0052cc"/>
              </a:solidFill>
            </a:endParaRPr>
          </a:p>
        </p:txBody>
      </p:sp>
      <p:sp>
        <p:nvSpPr>
          <p:cNvPr id="18" name="Text 14"/>
          <p:cNvSpPr/>
          <p:nvPr/>
        </p:nvSpPr>
        <p:spPr>
          <a:xfrm>
            <a:off x="678656" y="3468291"/>
            <a:ext cx="68538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74" dirty="0">
                <a:solidFill>
                  <a:srgbClr val="666666"/>
                </a:solidFill>
              </a:rPr>
              <a:t>投稿DB保存処理</a:t>
            </a:r>
            <a:endParaRPr lang="en-US" sz="674" dirty="0"/>
          </a:p>
        </p:txBody>
      </p:sp>
      <p:sp>
        <p:nvSpPr>
          <p:cNvPr id="19" name="Text 15"/>
          <p:cNvSpPr/>
          <p:nvPr/>
        </p:nvSpPr>
        <p:spPr>
          <a:xfrm>
            <a:off x="678656" y="3750469"/>
            <a:ext cx="559594" cy="107156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l">
              <a:lnSpc>
                <a:spcPts val="900"/>
              </a:lnSpc>
              <a:buNone/>
              <a:defRPr/>
            </a:pPr>
            <a:r>
              <a:rPr lang="en-US" sz="683" b="1">
                <a:solidFill>
                  <a:srgbClr val="0052cc"/>
                </a:solidFill>
              </a:rPr>
              <a:t>/</a:t>
            </a:r>
            <a:r>
              <a:rPr lang="en-US" altLang="ko-KR" sz="683" b="1">
                <a:solidFill>
                  <a:srgbClr val="0052cc"/>
                </a:solidFill>
              </a:rPr>
              <a:t>bc</a:t>
            </a:r>
            <a:r>
              <a:rPr lang="en-US" sz="683" b="1">
                <a:solidFill>
                  <a:srgbClr val="0052cc"/>
                </a:solidFill>
              </a:rPr>
              <a:t>/update</a:t>
            </a:r>
            <a:r>
              <a:rPr lang="en-US" altLang="ko-KR" sz="683" b="1">
                <a:solidFill>
                  <a:srgbClr val="0052cc"/>
                </a:solidFill>
              </a:rPr>
              <a:t>.do</a:t>
            </a:r>
            <a:endParaRPr lang="en-US" altLang="ko-KR" sz="683" b="1">
              <a:solidFill>
                <a:srgbClr val="0052cc"/>
              </a:solidFill>
            </a:endParaRPr>
          </a:p>
        </p:txBody>
      </p:sp>
      <p:sp>
        <p:nvSpPr>
          <p:cNvPr id="20" name="Text 16"/>
          <p:cNvSpPr/>
          <p:nvPr/>
        </p:nvSpPr>
        <p:spPr>
          <a:xfrm>
            <a:off x="678656" y="3923705"/>
            <a:ext cx="9259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74" dirty="0">
                <a:solidFill>
                  <a:srgbClr val="666666"/>
                </a:solidFill>
              </a:rPr>
              <a:t>投稿修正フォーム出力</a:t>
            </a:r>
            <a:endParaRPr lang="en-US" sz="674" dirty="0"/>
          </a:p>
        </p:txBody>
      </p:sp>
      <p:sp>
        <p:nvSpPr>
          <p:cNvPr id="21" name="Text 17"/>
          <p:cNvSpPr/>
          <p:nvPr/>
        </p:nvSpPr>
        <p:spPr>
          <a:xfrm>
            <a:off x="678656" y="4205883"/>
            <a:ext cx="683419" cy="108942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l">
              <a:lnSpc>
                <a:spcPts val="900"/>
              </a:lnSpc>
              <a:buNone/>
              <a:defRPr/>
            </a:pPr>
            <a:r>
              <a:rPr lang="en-US" sz="683" b="1">
                <a:solidFill>
                  <a:srgbClr val="0052cc"/>
                </a:solidFill>
              </a:rPr>
              <a:t>/</a:t>
            </a:r>
            <a:r>
              <a:rPr lang="en-US" altLang="ko-KR" sz="683" b="1">
                <a:solidFill>
                  <a:srgbClr val="0052cc"/>
                </a:solidFill>
              </a:rPr>
              <a:t>bc</a:t>
            </a:r>
            <a:r>
              <a:rPr lang="en-US" sz="683" b="1">
                <a:solidFill>
                  <a:srgbClr val="0052cc"/>
                </a:solidFill>
              </a:rPr>
              <a:t>/update</a:t>
            </a:r>
            <a:r>
              <a:rPr lang="en-US" altLang="ko-KR" sz="683" b="1">
                <a:solidFill>
                  <a:srgbClr val="0052cc"/>
                </a:solidFill>
              </a:rPr>
              <a:t>p</a:t>
            </a:r>
            <a:r>
              <a:rPr lang="en-US" sz="683" b="1">
                <a:solidFill>
                  <a:srgbClr val="0052cc"/>
                </a:solidFill>
              </a:rPr>
              <a:t>ro</a:t>
            </a:r>
            <a:r>
              <a:rPr lang="en-US" altLang="ko-KR" sz="683" b="1">
                <a:solidFill>
                  <a:srgbClr val="0052cc"/>
                </a:solidFill>
              </a:rPr>
              <a:t>.do</a:t>
            </a:r>
            <a:endParaRPr lang="en-US" altLang="ko-KR" sz="683" b="1">
              <a:solidFill>
                <a:srgbClr val="0052cc"/>
              </a:solidFill>
            </a:endParaRPr>
          </a:p>
        </p:txBody>
      </p:sp>
      <p:sp>
        <p:nvSpPr>
          <p:cNvPr id="22" name="Text 18"/>
          <p:cNvSpPr/>
          <p:nvPr/>
        </p:nvSpPr>
        <p:spPr>
          <a:xfrm>
            <a:off x="678656" y="4379119"/>
            <a:ext cx="68538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74" dirty="0">
                <a:solidFill>
                  <a:srgbClr val="666666"/>
                </a:solidFill>
              </a:rPr>
              <a:t>投稿修正DB反映</a:t>
            </a:r>
            <a:endParaRPr lang="en-US" sz="674" dirty="0"/>
          </a:p>
        </p:txBody>
      </p:sp>
      <p:sp>
        <p:nvSpPr>
          <p:cNvPr id="23" name="Text 19"/>
          <p:cNvSpPr/>
          <p:nvPr/>
        </p:nvSpPr>
        <p:spPr>
          <a:xfrm>
            <a:off x="678656" y="4661297"/>
            <a:ext cx="540544" cy="110728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l">
              <a:lnSpc>
                <a:spcPts val="900"/>
              </a:lnSpc>
              <a:buNone/>
              <a:defRPr/>
            </a:pPr>
            <a:r>
              <a:rPr lang="en-US" sz="683" b="1">
                <a:solidFill>
                  <a:srgbClr val="0052cc"/>
                </a:solidFill>
              </a:rPr>
              <a:t>/</a:t>
            </a:r>
            <a:r>
              <a:rPr lang="en-US" altLang="ko-KR" sz="683" b="1">
                <a:solidFill>
                  <a:srgbClr val="0052cc"/>
                </a:solidFill>
              </a:rPr>
              <a:t>bc/</a:t>
            </a:r>
            <a:r>
              <a:rPr lang="en-US" sz="683" b="1">
                <a:solidFill>
                  <a:srgbClr val="0052cc"/>
                </a:solidFill>
              </a:rPr>
              <a:t>delete</a:t>
            </a:r>
            <a:r>
              <a:rPr lang="en-US" altLang="ko-KR" sz="683" b="1">
                <a:solidFill>
                  <a:srgbClr val="0052cc"/>
                </a:solidFill>
              </a:rPr>
              <a:t>.do</a:t>
            </a:r>
            <a:endParaRPr lang="en-US" altLang="ko-KR" sz="683" b="1">
              <a:solidFill>
                <a:srgbClr val="0052cc"/>
              </a:solidFill>
            </a:endParaRPr>
          </a:p>
        </p:txBody>
      </p:sp>
      <p:sp>
        <p:nvSpPr>
          <p:cNvPr id="24" name="Text 20"/>
          <p:cNvSpPr/>
          <p:nvPr/>
        </p:nvSpPr>
        <p:spPr>
          <a:xfrm>
            <a:off x="678656" y="4834533"/>
            <a:ext cx="55724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74" dirty="0">
                <a:solidFill>
                  <a:srgbClr val="666666"/>
                </a:solidFill>
              </a:rPr>
              <a:t>投稿削除処理</a:t>
            </a:r>
            <a:endParaRPr lang="en-US" sz="674" dirty="0"/>
          </a:p>
        </p:txBody>
      </p:sp>
      <p:sp>
        <p:nvSpPr>
          <p:cNvPr id="25" name="Shape 21"/>
          <p:cNvSpPr/>
          <p:nvPr/>
        </p:nvSpPr>
        <p:spPr>
          <a:xfrm>
            <a:off x="3309928" y="1416247"/>
            <a:ext cx="2524116" cy="273020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6" name="Shape 22"/>
          <p:cNvSpPr/>
          <p:nvPr/>
        </p:nvSpPr>
        <p:spPr>
          <a:xfrm>
            <a:off x="3309928" y="1416248"/>
            <a:ext cx="2524116" cy="441127"/>
          </a:xfrm>
          <a:prstGeom prst="rect">
            <a:avLst/>
          </a:prstGeom>
          <a:solidFill>
            <a:srgbClr val="2B2B2B"/>
          </a:solidFill>
          <a:ln/>
        </p:spPr>
      </p:sp>
      <p:pic>
        <p:nvPicPr>
          <p:cNvPr id="2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036" y="1566267"/>
            <a:ext cx="137517" cy="157163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4048553" y="1535906"/>
            <a:ext cx="118438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会員 (Member)</a:t>
            </a:r>
            <a:endParaRPr lang="en-US" sz="1090" dirty="0"/>
          </a:p>
        </p:txBody>
      </p:sp>
      <p:sp>
        <p:nvSpPr>
          <p:cNvPr id="29" name="Text 24"/>
          <p:cNvSpPr/>
          <p:nvPr/>
        </p:nvSpPr>
        <p:spPr>
          <a:xfrm>
            <a:off x="3417084" y="1928813"/>
            <a:ext cx="535791" cy="109537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l">
              <a:lnSpc>
                <a:spcPts val="900"/>
              </a:lnSpc>
              <a:buNone/>
              <a:defRPr/>
            </a:pPr>
            <a:r>
              <a:rPr lang="en-US" sz="683" b="1">
                <a:solidFill>
                  <a:srgbClr val="2b2b2b"/>
                </a:solidFill>
              </a:rPr>
              <a:t>/mem/join</a:t>
            </a:r>
            <a:r>
              <a:rPr lang="en-US" altLang="ko-KR" sz="683" b="1">
                <a:solidFill>
                  <a:srgbClr val="2b2b2b"/>
                </a:solidFill>
              </a:rPr>
              <a:t>.do</a:t>
            </a:r>
            <a:endParaRPr lang="en-US" altLang="ko-KR" sz="683" b="1">
              <a:solidFill>
                <a:srgbClr val="2b2b2b"/>
              </a:solidFill>
            </a:endParaRPr>
          </a:p>
        </p:txBody>
      </p:sp>
      <p:sp>
        <p:nvSpPr>
          <p:cNvPr id="30" name="Text 25"/>
          <p:cNvSpPr/>
          <p:nvPr/>
        </p:nvSpPr>
        <p:spPr>
          <a:xfrm>
            <a:off x="3417084" y="2102048"/>
            <a:ext cx="9259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74" dirty="0">
                <a:solidFill>
                  <a:srgbClr val="666666"/>
                </a:solidFill>
              </a:rPr>
              <a:t>会員登録フォーム出力</a:t>
            </a:r>
            <a:endParaRPr lang="en-US" sz="674" dirty="0"/>
          </a:p>
        </p:txBody>
      </p:sp>
      <p:sp>
        <p:nvSpPr>
          <p:cNvPr id="31" name="Text 26"/>
          <p:cNvSpPr/>
          <p:nvPr/>
        </p:nvSpPr>
        <p:spPr>
          <a:xfrm>
            <a:off x="3417084" y="2384227"/>
            <a:ext cx="916791" cy="111323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l">
              <a:lnSpc>
                <a:spcPts val="900"/>
              </a:lnSpc>
              <a:buNone/>
              <a:defRPr/>
            </a:pPr>
            <a:r>
              <a:rPr lang="en-US" sz="683" b="1">
                <a:solidFill>
                  <a:srgbClr val="2b2b2b"/>
                </a:solidFill>
              </a:rPr>
              <a:t>/mem/</a:t>
            </a:r>
            <a:r>
              <a:rPr lang="en-US" altLang="ko-KR" sz="683" b="1">
                <a:solidFill>
                  <a:srgbClr val="2b2b2b"/>
                </a:solidFill>
              </a:rPr>
              <a:t>memberinsert.do</a:t>
            </a:r>
            <a:endParaRPr lang="en-US" altLang="ko-KR" sz="683" b="1">
              <a:solidFill>
                <a:srgbClr val="2b2b2b"/>
              </a:solidFill>
            </a:endParaRPr>
          </a:p>
        </p:txBody>
      </p:sp>
      <p:sp>
        <p:nvSpPr>
          <p:cNvPr id="32" name="Text 27"/>
          <p:cNvSpPr/>
          <p:nvPr/>
        </p:nvSpPr>
        <p:spPr>
          <a:xfrm>
            <a:off x="3417084" y="2557463"/>
            <a:ext cx="68538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74" dirty="0">
                <a:solidFill>
                  <a:srgbClr val="666666"/>
                </a:solidFill>
              </a:rPr>
              <a:t>会員情報DB保存</a:t>
            </a:r>
            <a:endParaRPr lang="en-US" sz="674" dirty="0"/>
          </a:p>
        </p:txBody>
      </p:sp>
      <p:sp>
        <p:nvSpPr>
          <p:cNvPr id="33" name="Text 28"/>
          <p:cNvSpPr/>
          <p:nvPr/>
        </p:nvSpPr>
        <p:spPr>
          <a:xfrm>
            <a:off x="3417084" y="2839641"/>
            <a:ext cx="573891" cy="113109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l">
              <a:lnSpc>
                <a:spcPts val="900"/>
              </a:lnSpc>
              <a:buNone/>
              <a:defRPr/>
            </a:pPr>
            <a:r>
              <a:rPr lang="en-US" sz="683" b="1">
                <a:solidFill>
                  <a:srgbClr val="2b2b2b"/>
                </a:solidFill>
              </a:rPr>
              <a:t>/mem/login</a:t>
            </a:r>
            <a:r>
              <a:rPr lang="en-US" altLang="ko-KR" sz="683" b="1">
                <a:solidFill>
                  <a:srgbClr val="2b2b2b"/>
                </a:solidFill>
              </a:rPr>
              <a:t>,do</a:t>
            </a:r>
            <a:endParaRPr lang="en-US" altLang="ko-KR" sz="683" b="1">
              <a:solidFill>
                <a:srgbClr val="2b2b2b"/>
              </a:solidFill>
            </a:endParaRPr>
          </a:p>
        </p:txBody>
      </p:sp>
      <p:sp>
        <p:nvSpPr>
          <p:cNvPr id="34" name="Text 29"/>
          <p:cNvSpPr/>
          <p:nvPr/>
        </p:nvSpPr>
        <p:spPr>
          <a:xfrm>
            <a:off x="3417084" y="3012877"/>
            <a:ext cx="92313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74" dirty="0">
                <a:solidFill>
                  <a:srgbClr val="666666"/>
                </a:solidFill>
              </a:rPr>
              <a:t>ログインフォーム出力</a:t>
            </a:r>
            <a:endParaRPr lang="en-US" sz="674" dirty="0"/>
          </a:p>
        </p:txBody>
      </p:sp>
      <p:sp>
        <p:nvSpPr>
          <p:cNvPr id="35" name="Text 30"/>
          <p:cNvSpPr/>
          <p:nvPr/>
        </p:nvSpPr>
        <p:spPr>
          <a:xfrm>
            <a:off x="3417084" y="3295055"/>
            <a:ext cx="697716" cy="105370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l">
              <a:lnSpc>
                <a:spcPts val="900"/>
              </a:lnSpc>
              <a:buNone/>
              <a:defRPr/>
            </a:pPr>
            <a:r>
              <a:rPr lang="en-US" sz="683" b="1">
                <a:solidFill>
                  <a:srgbClr val="2b2b2b"/>
                </a:solidFill>
              </a:rPr>
              <a:t>/mem/login</a:t>
            </a:r>
            <a:r>
              <a:rPr lang="en-US" altLang="ko-KR" sz="683" b="1">
                <a:solidFill>
                  <a:srgbClr val="2b2b2b"/>
                </a:solidFill>
              </a:rPr>
              <a:t>pr</a:t>
            </a:r>
            <a:r>
              <a:rPr lang="en-US" sz="683" b="1">
                <a:solidFill>
                  <a:srgbClr val="2b2b2b"/>
                </a:solidFill>
              </a:rPr>
              <a:t>o</a:t>
            </a:r>
            <a:r>
              <a:rPr lang="en-US" altLang="ko-KR" sz="683" b="1">
                <a:solidFill>
                  <a:srgbClr val="2b2b2b"/>
                </a:solidFill>
              </a:rPr>
              <a:t>.do</a:t>
            </a:r>
            <a:endParaRPr lang="en-US" altLang="ko-KR" sz="683" b="1">
              <a:solidFill>
                <a:srgbClr val="2b2b2b"/>
              </a:solidFill>
            </a:endParaRPr>
          </a:p>
        </p:txBody>
      </p:sp>
      <p:sp>
        <p:nvSpPr>
          <p:cNvPr id="36" name="Text 31"/>
          <p:cNvSpPr/>
          <p:nvPr/>
        </p:nvSpPr>
        <p:spPr>
          <a:xfrm>
            <a:off x="3417084" y="3468291"/>
            <a:ext cx="125858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74" dirty="0">
                <a:solidFill>
                  <a:srgbClr val="666666"/>
                </a:solidFill>
              </a:rPr>
              <a:t>ログイン認証及びSession生成</a:t>
            </a:r>
            <a:endParaRPr lang="en-US" sz="674" dirty="0"/>
          </a:p>
        </p:txBody>
      </p:sp>
      <p:sp>
        <p:nvSpPr>
          <p:cNvPr id="37" name="Text 32"/>
          <p:cNvSpPr/>
          <p:nvPr/>
        </p:nvSpPr>
        <p:spPr>
          <a:xfrm>
            <a:off x="3417084" y="3750469"/>
            <a:ext cx="631041" cy="107156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l">
              <a:lnSpc>
                <a:spcPts val="900"/>
              </a:lnSpc>
              <a:buNone/>
              <a:defRPr/>
            </a:pPr>
            <a:r>
              <a:rPr lang="en-US" sz="683" b="1">
                <a:solidFill>
                  <a:srgbClr val="2b2b2b"/>
                </a:solidFill>
              </a:rPr>
              <a:t>/mem/logout</a:t>
            </a:r>
            <a:r>
              <a:rPr lang="en-US" altLang="ko-KR" sz="683" b="1">
                <a:solidFill>
                  <a:srgbClr val="2b2b2b"/>
                </a:solidFill>
              </a:rPr>
              <a:t>.do</a:t>
            </a:r>
            <a:endParaRPr lang="en-US" altLang="ko-KR" sz="683" b="1">
              <a:solidFill>
                <a:srgbClr val="2b2b2b"/>
              </a:solidFill>
            </a:endParaRPr>
          </a:p>
        </p:txBody>
      </p:sp>
      <p:sp>
        <p:nvSpPr>
          <p:cNvPr id="38" name="Text 33"/>
          <p:cNvSpPr/>
          <p:nvPr/>
        </p:nvSpPr>
        <p:spPr>
          <a:xfrm>
            <a:off x="3417084" y="3923705"/>
            <a:ext cx="105984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74" dirty="0">
                <a:solidFill>
                  <a:srgbClr val="666666"/>
                </a:solidFill>
              </a:rPr>
              <a:t>ログアウト (Session削除)</a:t>
            </a:r>
            <a:endParaRPr lang="en-US" sz="674" dirty="0"/>
          </a:p>
        </p:txBody>
      </p:sp>
      <p:sp>
        <p:nvSpPr>
          <p:cNvPr id="41" name="Shape 36"/>
          <p:cNvSpPr/>
          <p:nvPr/>
        </p:nvSpPr>
        <p:spPr>
          <a:xfrm>
            <a:off x="6048356" y="1416248"/>
            <a:ext cx="2524116" cy="196344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2" name="Shape 37"/>
          <p:cNvSpPr/>
          <p:nvPr/>
        </p:nvSpPr>
        <p:spPr>
          <a:xfrm>
            <a:off x="6048356" y="1416248"/>
            <a:ext cx="2524116" cy="441127"/>
          </a:xfrm>
          <a:prstGeom prst="rect">
            <a:avLst/>
          </a:prstGeom>
          <a:solidFill>
            <a:srgbClr val="E63946"/>
          </a:solidFill>
          <a:ln/>
        </p:spPr>
      </p:sp>
      <p:pic>
        <p:nvPicPr>
          <p:cNvPr id="4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7422" y="1566267"/>
            <a:ext cx="196453" cy="157163"/>
          </a:xfrm>
          <a:prstGeom prst="rect">
            <a:avLst/>
          </a:prstGeom>
        </p:spPr>
      </p:pic>
      <p:sp>
        <p:nvSpPr>
          <p:cNvPr id="44" name="Text 38"/>
          <p:cNvSpPr/>
          <p:nvPr/>
        </p:nvSpPr>
        <p:spPr>
          <a:xfrm>
            <a:off x="6763876" y="1535906"/>
            <a:ext cx="128953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コメント (Reply)</a:t>
            </a:r>
            <a:endParaRPr lang="en-US" sz="1090" dirty="0"/>
          </a:p>
        </p:txBody>
      </p:sp>
      <p:sp>
        <p:nvSpPr>
          <p:cNvPr id="45" name="Text 39"/>
          <p:cNvSpPr/>
          <p:nvPr/>
        </p:nvSpPr>
        <p:spPr>
          <a:xfrm>
            <a:off x="6155513" y="1928813"/>
            <a:ext cx="23098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E63946"/>
                </a:solidFill>
              </a:rPr>
              <a:t>/diary/reply</a:t>
            </a:r>
            <a:endParaRPr lang="en-US" sz="683" dirty="0"/>
          </a:p>
        </p:txBody>
      </p:sp>
      <p:sp>
        <p:nvSpPr>
          <p:cNvPr id="46" name="Text 40"/>
          <p:cNvSpPr/>
          <p:nvPr/>
        </p:nvSpPr>
        <p:spPr>
          <a:xfrm>
            <a:off x="6155513" y="2102048"/>
            <a:ext cx="105685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74" dirty="0">
                <a:solidFill>
                  <a:srgbClr val="666666"/>
                </a:solidFill>
              </a:rPr>
              <a:t>コメント作成及びDB保存</a:t>
            </a:r>
            <a:endParaRPr lang="en-US" sz="674" dirty="0"/>
          </a:p>
        </p:txBody>
      </p:sp>
      <p:sp>
        <p:nvSpPr>
          <p:cNvPr id="47" name="Text 41"/>
          <p:cNvSpPr/>
          <p:nvPr/>
        </p:nvSpPr>
        <p:spPr>
          <a:xfrm>
            <a:off x="6155513" y="2384227"/>
            <a:ext cx="23098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E63946"/>
                </a:solidFill>
              </a:rPr>
              <a:t>/diary/replydelete</a:t>
            </a:r>
            <a:endParaRPr lang="en-US" sz="683" dirty="0"/>
          </a:p>
        </p:txBody>
      </p:sp>
      <p:sp>
        <p:nvSpPr>
          <p:cNvPr id="48" name="Text 42"/>
          <p:cNvSpPr/>
          <p:nvPr/>
        </p:nvSpPr>
        <p:spPr>
          <a:xfrm>
            <a:off x="6155513" y="2557463"/>
            <a:ext cx="74297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74" dirty="0">
                <a:solidFill>
                  <a:srgbClr val="666666"/>
                </a:solidFill>
              </a:rPr>
              <a:t>コメント削除処理</a:t>
            </a:r>
            <a:endParaRPr lang="en-US" sz="674" dirty="0"/>
          </a:p>
        </p:txBody>
      </p:sp>
      <p:sp>
        <p:nvSpPr>
          <p:cNvPr id="49" name="Shape 43"/>
          <p:cNvSpPr/>
          <p:nvPr/>
        </p:nvSpPr>
        <p:spPr>
          <a:xfrm>
            <a:off x="6048356" y="2777728"/>
            <a:ext cx="2524116" cy="611488"/>
          </a:xfrm>
          <a:prstGeom prst="rect">
            <a:avLst/>
          </a:prstGeom>
          <a:solidFill>
            <a:srgbClr val="f9f9f9"/>
          </a:solidFill>
          <a:ln/>
        </p:spPr>
      </p:sp>
      <p:sp>
        <p:nvSpPr>
          <p:cNvPr id="50" name="Shape 44"/>
          <p:cNvSpPr/>
          <p:nvPr/>
        </p:nvSpPr>
        <p:spPr>
          <a:xfrm>
            <a:off x="6048356" y="2768203"/>
            <a:ext cx="2524116" cy="7144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51" name="Text 45"/>
          <p:cNvSpPr/>
          <p:nvPr/>
        </p:nvSpPr>
        <p:spPr>
          <a:xfrm>
            <a:off x="6048356" y="2777728"/>
            <a:ext cx="2524116" cy="611488"/>
          </a:xfrm>
          <a:prstGeom prst="rect">
            <a:avLst/>
          </a:prstGeom>
          <a:noFill/>
          <a:ln/>
        </p:spPr>
        <p:txBody>
          <a:bodyPr wrap="square" lIns="127508" tIns="127508" rIns="127508" bIns="127508" anchor="t">
            <a:spAutoFit/>
          </a:bodyPr>
          <a:lstStyle/>
          <a:p>
            <a:pPr marL="0" lvl="0" indent="0" algn="l">
              <a:lnSpc>
                <a:spcPts val="1000"/>
              </a:lnSpc>
              <a:buNone/>
              <a:defRPr/>
            </a:pPr>
            <a:r>
              <a:rPr lang="en-US" sz="634" b="1">
                <a:solidFill>
                  <a:srgbClr val="666666"/>
                </a:solidFill>
              </a:rPr>
              <a:t>Note:</a:t>
            </a:r>
            <a:endParaRPr lang="en-US" sz="634" b="1">
              <a:solidFill>
                <a:srgbClr val="666666"/>
              </a:solidFill>
            </a:endParaRPr>
          </a:p>
          <a:p>
            <a:pPr marL="0" lvl="0" indent="0" algn="l">
              <a:lnSpc>
                <a:spcPts val="1000"/>
              </a:lnSpc>
              <a:buNone/>
              <a:defRPr/>
            </a:pPr>
            <a:r>
              <a:rPr lang="en-US" sz="674">
                <a:solidFill>
                  <a:srgbClr val="666666"/>
                </a:solidFill>
              </a:rPr>
              <a:t> 全ての要求はFrontControllerを通じて進入し、URI分析後、該当Commandオブジェクトに分岐されます。</a:t>
            </a:r>
            <a:endParaRPr lang="en-US" sz="634"/>
          </a:p>
        </p:txBody>
      </p:sp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80188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201936"/>
            <a:ext cx="8001000" cy="28575"/>
          </a:xfrm>
          <a:prstGeom prst="rect">
            <a:avLst/>
          </a:prstGeom>
          <a:solidFill>
            <a:srgbClr val="2B2B2B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1771678" cy="66615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294" b="1" kern="0" spc="-2" dirty="0">
                <a:solidFill>
                  <a:srgbClr val="2B2B2B"/>
                </a:solidFill>
              </a:rPr>
              <a:t>実装内容</a:t>
            </a:r>
            <a:endParaRPr lang="en-US" sz="3294" dirty="0"/>
          </a:p>
        </p:txBody>
      </p:sp>
      <p:sp>
        <p:nvSpPr>
          <p:cNvPr id="6" name="Text 3"/>
          <p:cNvSpPr/>
          <p:nvPr/>
        </p:nvSpPr>
        <p:spPr>
          <a:xfrm>
            <a:off x="8376353" y="860822"/>
            <a:ext cx="186621" cy="196453"/>
          </a:xfrm>
          <a:prstGeom prst="rect">
            <a:avLst/>
          </a:prstGeom>
          <a:noFill/>
          <a:ln/>
        </p:spPr>
        <p:txBody>
          <a:bodyPr wrap="none" lIns="0" tIns="0" rIns="0" bIns="0" anchor="t">
            <a:spAutoFit/>
          </a:bodyPr>
          <a:lstStyle/>
          <a:p>
            <a:pPr marL="0" lvl="0" indent="0" algn="l">
              <a:lnSpc>
                <a:spcPts val="1600"/>
              </a:lnSpc>
              <a:buNone/>
              <a:defRPr/>
            </a:pPr>
            <a:r>
              <a:rPr lang="en-US" sz="1193" b="1">
                <a:solidFill>
                  <a:srgbClr val="e63946"/>
                </a:solidFill>
              </a:rPr>
              <a:t>0</a:t>
            </a:r>
            <a:r>
              <a:rPr lang="en-US" altLang="ko-KR" sz="1193" b="1">
                <a:solidFill>
                  <a:srgbClr val="e63946"/>
                </a:solidFill>
              </a:rPr>
              <a:t>8</a:t>
            </a:r>
            <a:endParaRPr lang="en-US" altLang="ko-KR" sz="1193" b="1">
              <a:solidFill>
                <a:srgbClr val="e63946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571500" y="1444823"/>
            <a:ext cx="3028950" cy="1853692"/>
          </a:xfrm>
          <a:prstGeom prst="rect">
            <a:avLst/>
          </a:prstGeom>
          <a:solidFill>
            <a:srgbClr val="0052CC"/>
          </a:solidFill>
          <a:ln/>
        </p:spPr>
      </p:sp>
      <p:sp>
        <p:nvSpPr>
          <p:cNvPr id="8" name="Text 5"/>
          <p:cNvSpPr/>
          <p:nvPr/>
        </p:nvSpPr>
        <p:spPr>
          <a:xfrm>
            <a:off x="785813" y="1659136"/>
            <a:ext cx="2600325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Command Pattern 適用</a:t>
            </a:r>
            <a:endParaRPr lang="en-US" sz="1397" dirty="0"/>
          </a:p>
        </p:txBody>
      </p:sp>
      <p:sp>
        <p:nvSpPr>
          <p:cNvPr id="9" name="Text 6"/>
          <p:cNvSpPr/>
          <p:nvPr/>
        </p:nvSpPr>
        <p:spPr>
          <a:xfrm>
            <a:off x="785813" y="2055614"/>
            <a:ext cx="2600325" cy="10285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各機能を独立したCommandオブジェクトにカプセル化し、ビジネスロジックを分離しました。これにより、新しい機能追加時に既存のControllerを修正することなく拡張が可能な、</a:t>
            </a:r>
            <a:r>
              <a:rPr lang="en-US" sz="885" b="1" dirty="0">
                <a:solidFill>
                  <a:srgbClr val="E63946"/>
                </a:solidFill>
              </a:rPr>
              <a:t>保守性の高い構造</a:t>
            </a:r>
            <a:r>
              <a:rPr lang="en-US" sz="942" dirty="0">
                <a:solidFill>
                  <a:srgbClr val="FFFFFF"/>
                </a:solidFill>
              </a:rPr>
              <a:t>を実現しました。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4214813" y="1373386"/>
            <a:ext cx="43576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052CC"/>
                </a:solidFill>
              </a:rPr>
              <a:t>Controller</a:t>
            </a:r>
            <a:endParaRPr lang="en-US" sz="1090" dirty="0"/>
          </a:p>
        </p:txBody>
      </p:sp>
      <p:sp>
        <p:nvSpPr>
          <p:cNvPr id="11" name="Text 8"/>
          <p:cNvSpPr/>
          <p:nvPr/>
        </p:nvSpPr>
        <p:spPr>
          <a:xfrm>
            <a:off x="4214813" y="1644848"/>
            <a:ext cx="4357688" cy="3643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8" dirty="0">
                <a:solidFill>
                  <a:srgbClr val="333333"/>
                </a:solidFill>
              </a:rPr>
              <a:t>クライアント要求の受信およびURI分析を行い、該当するCommandオブジェクトを呼び出します。</a:t>
            </a:r>
            <a:endParaRPr lang="en-US" sz="888" dirty="0"/>
          </a:p>
        </p:txBody>
      </p:sp>
      <p:sp>
        <p:nvSpPr>
          <p:cNvPr id="12" name="Text 9"/>
          <p:cNvSpPr/>
          <p:nvPr/>
        </p:nvSpPr>
        <p:spPr>
          <a:xfrm>
            <a:off x="4214813" y="2187773"/>
            <a:ext cx="43576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052CC"/>
                </a:solidFill>
              </a:rPr>
              <a:t>Service (Command)</a:t>
            </a:r>
            <a:endParaRPr lang="en-US" sz="1090" dirty="0"/>
          </a:p>
        </p:txBody>
      </p:sp>
      <p:sp>
        <p:nvSpPr>
          <p:cNvPr id="13" name="Text 10"/>
          <p:cNvSpPr/>
          <p:nvPr/>
        </p:nvSpPr>
        <p:spPr>
          <a:xfrm>
            <a:off x="4214813" y="2459236"/>
            <a:ext cx="4357688" cy="3643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8" dirty="0">
                <a:solidFill>
                  <a:srgbClr val="333333"/>
                </a:solidFill>
              </a:rPr>
              <a:t>Commandインターフェースを実装し、各機能のビジネスロジックを標準化しました。</a:t>
            </a:r>
            <a:endParaRPr lang="en-US" sz="888" dirty="0"/>
          </a:p>
        </p:txBody>
      </p:sp>
      <p:sp>
        <p:nvSpPr>
          <p:cNvPr id="14" name="Text 11"/>
          <p:cNvSpPr/>
          <p:nvPr/>
        </p:nvSpPr>
        <p:spPr>
          <a:xfrm>
            <a:off x="4214813" y="3002161"/>
            <a:ext cx="43576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052CC"/>
                </a:solidFill>
              </a:rPr>
              <a:t>DAO</a:t>
            </a:r>
            <a:endParaRPr lang="en-US" sz="1090" dirty="0"/>
          </a:p>
        </p:txBody>
      </p:sp>
      <p:sp>
        <p:nvSpPr>
          <p:cNvPr id="15" name="Text 12"/>
          <p:cNvSpPr/>
          <p:nvPr/>
        </p:nvSpPr>
        <p:spPr>
          <a:xfrm>
            <a:off x="4214813" y="3273623"/>
            <a:ext cx="4357688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8" dirty="0">
                <a:solidFill>
                  <a:srgbClr val="333333"/>
                </a:solidFill>
              </a:rPr>
              <a:t>Connection Poolを利用したDB接続管理およびSQLクエリの実行を担当します。</a:t>
            </a:r>
            <a:endParaRPr lang="en-US" sz="888" dirty="0"/>
          </a:p>
        </p:txBody>
      </p:sp>
      <p:sp>
        <p:nvSpPr>
          <p:cNvPr id="16" name="Text 13"/>
          <p:cNvSpPr/>
          <p:nvPr/>
        </p:nvSpPr>
        <p:spPr>
          <a:xfrm>
            <a:off x="4214813" y="3634383"/>
            <a:ext cx="43576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052CC"/>
                </a:solidFill>
              </a:rPr>
              <a:t>DTO</a:t>
            </a:r>
            <a:endParaRPr lang="en-US" sz="1090" dirty="0"/>
          </a:p>
        </p:txBody>
      </p:sp>
      <p:sp>
        <p:nvSpPr>
          <p:cNvPr id="17" name="Text 14"/>
          <p:cNvSpPr/>
          <p:nvPr/>
        </p:nvSpPr>
        <p:spPr>
          <a:xfrm>
            <a:off x="4214813" y="3905845"/>
            <a:ext cx="4357688" cy="3643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8" dirty="0">
                <a:solidFill>
                  <a:srgbClr val="333333"/>
                </a:solidFill>
              </a:rPr>
              <a:t>DBテーブル構造とマッピングされたオブジェクトで、層間のデータ交換を行います。</a:t>
            </a:r>
            <a:endParaRPr lang="en-US" sz="888" dirty="0"/>
          </a:p>
        </p:txBody>
      </p:sp>
      <p:sp>
        <p:nvSpPr>
          <p:cNvPr id="18" name="Text 15"/>
          <p:cNvSpPr/>
          <p:nvPr/>
        </p:nvSpPr>
        <p:spPr>
          <a:xfrm>
            <a:off x="4214813" y="4448770"/>
            <a:ext cx="43576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0052CC"/>
                </a:solidFill>
              </a:rPr>
              <a:t>View</a:t>
            </a:r>
            <a:endParaRPr lang="en-US" sz="1090" dirty="0"/>
          </a:p>
        </p:txBody>
      </p:sp>
      <p:sp>
        <p:nvSpPr>
          <p:cNvPr id="19" name="Text 16"/>
          <p:cNvSpPr/>
          <p:nvPr/>
        </p:nvSpPr>
        <p:spPr>
          <a:xfrm>
            <a:off x="4214813" y="4720233"/>
            <a:ext cx="4357688" cy="3643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8" dirty="0">
                <a:solidFill>
                  <a:srgbClr val="333333"/>
                </a:solidFill>
              </a:rPr>
              <a:t>JSPとJSTLを活用し、動的なページレンダリングとコンポーネントの再利用を実装しました。</a:t>
            </a:r>
            <a:endParaRPr lang="en-US" sz="888" dirty="0"/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373</ep:Words>
  <ep:PresentationFormat>화면 슬라이드 쇼(16:9)</ep:PresentationFormat>
  <ep:Paragraphs>269</ep:Paragraphs>
  <ep:Slides>13</ep:Slides>
  <ep:Notes>13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2026-01-19T01:57:51.000</dcterms:created>
  <dc:creator>PptxGenJS</dc:creator>
  <cp:lastModifiedBy>Yuya</cp:lastModifiedBy>
  <dcterms:modified xsi:type="dcterms:W3CDTF">2026-01-28T13:07:38.314</dcterms:modified>
  <cp:revision>90</cp:revision>
  <dc:subject>PptxGenJS Presentation</dc:subject>
  <dc:title>PptxGenJS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